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4633" r:id="rId2"/>
  </p:sldMasterIdLst>
  <p:notesMasterIdLst>
    <p:notesMasterId r:id="rId104"/>
  </p:notesMasterIdLst>
  <p:handoutMasterIdLst>
    <p:handoutMasterId r:id="rId105"/>
  </p:handoutMasterIdLst>
  <p:sldIdLst>
    <p:sldId id="256" r:id="rId3"/>
    <p:sldId id="257" r:id="rId4"/>
    <p:sldId id="309" r:id="rId5"/>
    <p:sldId id="310" r:id="rId6"/>
    <p:sldId id="288" r:id="rId7"/>
    <p:sldId id="258" r:id="rId8"/>
    <p:sldId id="259" r:id="rId9"/>
    <p:sldId id="319" r:id="rId10"/>
    <p:sldId id="260" r:id="rId11"/>
    <p:sldId id="314" r:id="rId12"/>
    <p:sldId id="261" r:id="rId13"/>
    <p:sldId id="290" r:id="rId14"/>
    <p:sldId id="335" r:id="rId15"/>
    <p:sldId id="262" r:id="rId16"/>
    <p:sldId id="283" r:id="rId17"/>
    <p:sldId id="334" r:id="rId18"/>
    <p:sldId id="336" r:id="rId19"/>
    <p:sldId id="264" r:id="rId20"/>
    <p:sldId id="344" r:id="rId21"/>
    <p:sldId id="265" r:id="rId22"/>
    <p:sldId id="341" r:id="rId23"/>
    <p:sldId id="355" r:id="rId24"/>
    <p:sldId id="266" r:id="rId25"/>
    <p:sldId id="292" r:id="rId26"/>
    <p:sldId id="267" r:id="rId27"/>
    <p:sldId id="300" r:id="rId28"/>
    <p:sldId id="322" r:id="rId29"/>
    <p:sldId id="294" r:id="rId30"/>
    <p:sldId id="301" r:id="rId31"/>
    <p:sldId id="295" r:id="rId32"/>
    <p:sldId id="323" r:id="rId33"/>
    <p:sldId id="296" r:id="rId34"/>
    <p:sldId id="346" r:id="rId35"/>
    <p:sldId id="268" r:id="rId36"/>
    <p:sldId id="321" r:id="rId37"/>
    <p:sldId id="308" r:id="rId38"/>
    <p:sldId id="347" r:id="rId39"/>
    <p:sldId id="269" r:id="rId40"/>
    <p:sldId id="352" r:id="rId41"/>
    <p:sldId id="270" r:id="rId42"/>
    <p:sldId id="271" r:id="rId43"/>
    <p:sldId id="293" r:id="rId44"/>
    <p:sldId id="357" r:id="rId45"/>
    <p:sldId id="273" r:id="rId46"/>
    <p:sldId id="299" r:id="rId47"/>
    <p:sldId id="324" r:id="rId48"/>
    <p:sldId id="325" r:id="rId49"/>
    <p:sldId id="354" r:id="rId50"/>
    <p:sldId id="274" r:id="rId51"/>
    <p:sldId id="331" r:id="rId52"/>
    <p:sldId id="440" r:id="rId53"/>
    <p:sldId id="275" r:id="rId54"/>
    <p:sldId id="445" r:id="rId55"/>
    <p:sldId id="329" r:id="rId56"/>
    <p:sldId id="425" r:id="rId57"/>
    <p:sldId id="276" r:id="rId58"/>
    <p:sldId id="277" r:id="rId59"/>
    <p:sldId id="278" r:id="rId60"/>
    <p:sldId id="284" r:id="rId61"/>
    <p:sldId id="285" r:id="rId62"/>
    <p:sldId id="286" r:id="rId63"/>
    <p:sldId id="287" r:id="rId64"/>
    <p:sldId id="280" r:id="rId65"/>
    <p:sldId id="349" r:id="rId66"/>
    <p:sldId id="297" r:id="rId67"/>
    <p:sldId id="449" r:id="rId68"/>
    <p:sldId id="351" r:id="rId69"/>
    <p:sldId id="281" r:id="rId70"/>
    <p:sldId id="298" r:id="rId71"/>
    <p:sldId id="282" r:id="rId72"/>
    <p:sldId id="448" r:id="rId73"/>
    <p:sldId id="361" r:id="rId74"/>
    <p:sldId id="405" r:id="rId75"/>
    <p:sldId id="424" r:id="rId76"/>
    <p:sldId id="406" r:id="rId77"/>
    <p:sldId id="422" r:id="rId78"/>
    <p:sldId id="380" r:id="rId79"/>
    <p:sldId id="417" r:id="rId80"/>
    <p:sldId id="420" r:id="rId81"/>
    <p:sldId id="421" r:id="rId82"/>
    <p:sldId id="388" r:id="rId83"/>
    <p:sldId id="408" r:id="rId84"/>
    <p:sldId id="409" r:id="rId85"/>
    <p:sldId id="410" r:id="rId86"/>
    <p:sldId id="412" r:id="rId87"/>
    <p:sldId id="413" r:id="rId88"/>
    <p:sldId id="414" r:id="rId89"/>
    <p:sldId id="384" r:id="rId90"/>
    <p:sldId id="415" r:id="rId91"/>
    <p:sldId id="385" r:id="rId92"/>
    <p:sldId id="423" r:id="rId93"/>
    <p:sldId id="416" r:id="rId94"/>
    <p:sldId id="368" r:id="rId95"/>
    <p:sldId id="302" r:id="rId96"/>
    <p:sldId id="303" r:id="rId97"/>
    <p:sldId id="306" r:id="rId98"/>
    <p:sldId id="307" r:id="rId99"/>
    <p:sldId id="304" r:id="rId100"/>
    <p:sldId id="305" r:id="rId101"/>
    <p:sldId id="358" r:id="rId102"/>
    <p:sldId id="359" r:id="rId103"/>
  </p:sldIdLst>
  <p:sldSz cx="9144000" cy="6858000" type="screen4x3"/>
  <p:notesSz cx="7077075" cy="93853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CC00"/>
    <a:srgbClr val="FFFF66"/>
    <a:srgbClr val="FFFFFF"/>
    <a:srgbClr val="000000"/>
    <a:srgbClr val="CCCC0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70" autoAdjust="0"/>
  </p:normalViewPr>
  <p:slideViewPr>
    <p:cSldViewPr>
      <p:cViewPr varScale="1">
        <p:scale>
          <a:sx n="74" d="100"/>
          <a:sy n="74" d="100"/>
        </p:scale>
        <p:origin x="-105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64" tIns="47032" rIns="94064" bIns="4703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08438" y="0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64" tIns="47032" rIns="94064" bIns="4703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64" tIns="47032" rIns="94064" bIns="4703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08438" y="8913813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64" tIns="47032" rIns="94064" bIns="4703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C7E4EFD-633E-4ADF-9A21-655CD73315D9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520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9900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l">
              <a:defRPr sz="1200"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9900"/>
          </a:xfrm>
          <a:prstGeom prst="rect">
            <a:avLst/>
          </a:prstGeom>
        </p:spPr>
        <p:txBody>
          <a:bodyPr vert="horz" lIns="94064" tIns="47032" rIns="94064" bIns="47032" rtlCol="0"/>
          <a:lstStyle>
            <a:lvl1pPr algn="r">
              <a:defRPr sz="1200"/>
            </a:lvl1pPr>
          </a:lstStyle>
          <a:p>
            <a:pPr>
              <a:defRPr/>
            </a:pPr>
            <a:fld id="{AC71592F-3CEC-406F-8FDE-8FA53A0D7F58}" type="datetimeFigureOut">
              <a:rPr lang="es-PE"/>
              <a:pPr>
                <a:defRPr/>
              </a:pPr>
              <a:t>22/05/2016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92213" y="703263"/>
            <a:ext cx="4692650" cy="351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64" tIns="47032" rIns="94064" bIns="47032" rtlCol="0" anchor="ctr"/>
          <a:lstStyle/>
          <a:p>
            <a:pPr lvl="0"/>
            <a:endParaRPr lang="es-PE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8025" y="4457700"/>
            <a:ext cx="5661025" cy="4224338"/>
          </a:xfrm>
          <a:prstGeom prst="rect">
            <a:avLst/>
          </a:prstGeom>
        </p:spPr>
        <p:txBody>
          <a:bodyPr vert="horz" lIns="94064" tIns="47032" rIns="94064" bIns="47032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PE" noProof="0" smtClean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913813"/>
            <a:ext cx="3067050" cy="469900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08438" y="8913813"/>
            <a:ext cx="3067050" cy="469900"/>
          </a:xfrm>
          <a:prstGeom prst="rect">
            <a:avLst/>
          </a:prstGeom>
        </p:spPr>
        <p:txBody>
          <a:bodyPr vert="horz" lIns="94064" tIns="47032" rIns="94064" bIns="47032" rtlCol="0" anchor="b"/>
          <a:lstStyle>
            <a:lvl1pPr algn="r">
              <a:defRPr sz="1200"/>
            </a:lvl1pPr>
          </a:lstStyle>
          <a:p>
            <a:pPr>
              <a:defRPr/>
            </a:pPr>
            <a:fld id="{532BE4F3-AAB3-4BF5-8A61-8F9138451598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21276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4941DF4F-9D58-4F3F-B4EC-8F23AF02B572}" type="slidenum">
              <a:rPr lang="es-ES" altLang="es-PE" smtClean="0"/>
              <a:pPr eaLnBrk="1" hangingPunct="1"/>
              <a:t>83</a:t>
            </a:fld>
            <a:endParaRPr lang="es-ES" altLang="es-PE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" altLang="es-P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ECB32762-C455-4F23-B88E-4D0DD198DD96}" type="slidenum">
              <a:rPr lang="es-ES" altLang="es-PE" smtClean="0"/>
              <a:pPr eaLnBrk="1" hangingPunct="1"/>
              <a:t>87</a:t>
            </a:fld>
            <a:endParaRPr lang="es-ES" altLang="es-PE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PE" altLang="es-P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59875" cy="6858000"/>
            <a:chOff x="0" y="0"/>
            <a:chExt cx="5770" cy="4320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>
              <a:off x="5232" y="1"/>
              <a:ext cx="528" cy="431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94118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hidden">
            <a:xfrm>
              <a:off x="1056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hidden">
            <a:xfrm>
              <a:off x="1728" y="0"/>
              <a:ext cx="43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hidden">
            <a:xfrm>
              <a:off x="2256" y="0"/>
              <a:ext cx="240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9" name="Rectangle 7"/>
            <p:cNvSpPr>
              <a:spLocks noChangeArrowheads="1"/>
            </p:cNvSpPr>
            <p:nvPr userDrawn="1"/>
          </p:nvSpPr>
          <p:spPr bwMode="hidden">
            <a:xfrm>
              <a:off x="1344" y="0"/>
              <a:ext cx="38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0" name="Rectangle 8"/>
            <p:cNvSpPr>
              <a:spLocks noChangeArrowheads="1"/>
            </p:cNvSpPr>
            <p:nvPr userDrawn="1"/>
          </p:nvSpPr>
          <p:spPr bwMode="hidden">
            <a:xfrm>
              <a:off x="480" y="0"/>
              <a:ext cx="576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" name="Rectangle 9"/>
            <p:cNvSpPr>
              <a:spLocks noChangeArrowheads="1"/>
            </p:cNvSpPr>
            <p:nvPr userDrawn="1"/>
          </p:nvSpPr>
          <p:spPr bwMode="hidden">
            <a:xfrm>
              <a:off x="288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8470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hidden">
            <a:xfrm>
              <a:off x="0" y="0"/>
              <a:ext cx="288" cy="4320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hidden">
            <a:xfrm>
              <a:off x="2160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hidden">
            <a:xfrm>
              <a:off x="2784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hidden">
            <a:xfrm>
              <a:off x="1248" y="0"/>
              <a:ext cx="144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hidden">
            <a:xfrm>
              <a:off x="3300" y="0"/>
              <a:ext cx="252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hidden">
            <a:xfrm>
              <a:off x="4656" y="0"/>
              <a:ext cx="14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hidden">
            <a:xfrm>
              <a:off x="4608" y="0"/>
              <a:ext cx="67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hidden">
            <a:xfrm>
              <a:off x="3504" y="0"/>
              <a:ext cx="62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hidden">
            <a:xfrm>
              <a:off x="3840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hidden">
            <a:xfrm>
              <a:off x="4368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hidden">
            <a:xfrm>
              <a:off x="2680" y="0"/>
              <a:ext cx="15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hidden">
            <a:xfrm>
              <a:off x="2366" y="0"/>
              <a:ext cx="336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hidden">
            <a:xfrm>
              <a:off x="1" y="3875"/>
              <a:ext cx="5760" cy="445"/>
            </a:xfrm>
            <a:custGeom>
              <a:avLst/>
              <a:gdLst/>
              <a:ahLst/>
              <a:cxnLst>
                <a:cxn ang="0">
                  <a:pos x="5700" y="86"/>
                </a:cxn>
                <a:cxn ang="0">
                  <a:pos x="5508" y="86"/>
                </a:cxn>
                <a:cxn ang="0">
                  <a:pos x="5454" y="76"/>
                </a:cxn>
                <a:cxn ang="0">
                  <a:pos x="5448" y="65"/>
                </a:cxn>
                <a:cxn ang="0">
                  <a:pos x="5442" y="44"/>
                </a:cxn>
                <a:cxn ang="0">
                  <a:pos x="5414" y="18"/>
                </a:cxn>
                <a:cxn ang="0">
                  <a:pos x="5332" y="7"/>
                </a:cxn>
                <a:cxn ang="0">
                  <a:pos x="5051" y="22"/>
                </a:cxn>
                <a:cxn ang="0">
                  <a:pos x="4986" y="55"/>
                </a:cxn>
                <a:cxn ang="0">
                  <a:pos x="4854" y="102"/>
                </a:cxn>
                <a:cxn ang="0">
                  <a:pos x="4740" y="112"/>
                </a:cxn>
                <a:cxn ang="0">
                  <a:pos x="4662" y="91"/>
                </a:cxn>
                <a:cxn ang="0">
                  <a:pos x="4598" y="25"/>
                </a:cxn>
                <a:cxn ang="0">
                  <a:pos x="4514" y="9"/>
                </a:cxn>
                <a:cxn ang="0">
                  <a:pos x="4410" y="39"/>
                </a:cxn>
                <a:cxn ang="0">
                  <a:pos x="4236" y="81"/>
                </a:cxn>
                <a:cxn ang="0">
                  <a:pos x="4020" y="102"/>
                </a:cxn>
                <a:cxn ang="0">
                  <a:pos x="3810" y="102"/>
                </a:cxn>
                <a:cxn ang="0">
                  <a:pos x="3654" y="76"/>
                </a:cxn>
                <a:cxn ang="0">
                  <a:pos x="3594" y="50"/>
                </a:cxn>
                <a:cxn ang="0">
                  <a:pos x="3528" y="44"/>
                </a:cxn>
                <a:cxn ang="0">
                  <a:pos x="3480" y="55"/>
                </a:cxn>
                <a:cxn ang="0">
                  <a:pos x="3420" y="76"/>
                </a:cxn>
                <a:cxn ang="0">
                  <a:pos x="3048" y="112"/>
                </a:cxn>
                <a:cxn ang="0">
                  <a:pos x="2844" y="128"/>
                </a:cxn>
                <a:cxn ang="0">
                  <a:pos x="2742" y="117"/>
                </a:cxn>
                <a:cxn ang="0">
                  <a:pos x="2710" y="56"/>
                </a:cxn>
                <a:cxn ang="0">
                  <a:pos x="2658" y="50"/>
                </a:cxn>
                <a:cxn ang="0">
                  <a:pos x="2558" y="95"/>
                </a:cxn>
                <a:cxn ang="0">
                  <a:pos x="2444" y="109"/>
                </a:cxn>
                <a:cxn ang="0">
                  <a:pos x="2322" y="91"/>
                </a:cxn>
                <a:cxn ang="0">
                  <a:pos x="2274" y="70"/>
                </a:cxn>
                <a:cxn ang="0">
                  <a:pos x="2185" y="3"/>
                </a:cxn>
                <a:cxn ang="0">
                  <a:pos x="2048" y="64"/>
                </a:cxn>
                <a:cxn ang="0">
                  <a:pos x="1794" y="102"/>
                </a:cxn>
                <a:cxn ang="0">
                  <a:pos x="1560" y="91"/>
                </a:cxn>
                <a:cxn ang="0">
                  <a:pos x="1482" y="76"/>
                </a:cxn>
                <a:cxn ang="0">
                  <a:pos x="1428" y="50"/>
                </a:cxn>
                <a:cxn ang="0">
                  <a:pos x="1374" y="44"/>
                </a:cxn>
                <a:cxn ang="0">
                  <a:pos x="1308" y="55"/>
                </a:cxn>
                <a:cxn ang="0">
                  <a:pos x="1140" y="107"/>
                </a:cxn>
                <a:cxn ang="0">
                  <a:pos x="948" y="143"/>
                </a:cxn>
                <a:cxn ang="0">
                  <a:pos x="708" y="138"/>
                </a:cxn>
                <a:cxn ang="0">
                  <a:pos x="534" y="96"/>
                </a:cxn>
                <a:cxn ang="0">
                  <a:pos x="444" y="55"/>
                </a:cxn>
                <a:cxn ang="0">
                  <a:pos x="396" y="34"/>
                </a:cxn>
                <a:cxn ang="0">
                  <a:pos x="378" y="39"/>
                </a:cxn>
                <a:cxn ang="0">
                  <a:pos x="342" y="70"/>
                </a:cxn>
                <a:cxn ang="0">
                  <a:pos x="288" y="96"/>
                </a:cxn>
                <a:cxn ang="0">
                  <a:pos x="192" y="112"/>
                </a:cxn>
                <a:cxn ang="0">
                  <a:pos x="90" y="112"/>
                </a:cxn>
                <a:cxn ang="0">
                  <a:pos x="0" y="96"/>
                </a:cxn>
                <a:cxn ang="0">
                  <a:pos x="5760" y="445"/>
                </a:cxn>
              </a:cxnLst>
              <a:rect l="0" t="0" r="r" b="b"/>
              <a:pathLst>
                <a:path w="5760" h="445">
                  <a:moveTo>
                    <a:pt x="5760" y="445"/>
                  </a:moveTo>
                  <a:lnTo>
                    <a:pt x="5760" y="76"/>
                  </a:lnTo>
                  <a:lnTo>
                    <a:pt x="5730" y="81"/>
                  </a:lnTo>
                  <a:lnTo>
                    <a:pt x="5700" y="86"/>
                  </a:lnTo>
                  <a:lnTo>
                    <a:pt x="5646" y="91"/>
                  </a:lnTo>
                  <a:lnTo>
                    <a:pt x="5592" y="91"/>
                  </a:lnTo>
                  <a:lnTo>
                    <a:pt x="5544" y="91"/>
                  </a:lnTo>
                  <a:lnTo>
                    <a:pt x="5508" y="86"/>
                  </a:lnTo>
                  <a:lnTo>
                    <a:pt x="5490" y="86"/>
                  </a:lnTo>
                  <a:lnTo>
                    <a:pt x="5478" y="81"/>
                  </a:lnTo>
                  <a:lnTo>
                    <a:pt x="5466" y="76"/>
                  </a:lnTo>
                  <a:lnTo>
                    <a:pt x="5454" y="76"/>
                  </a:lnTo>
                  <a:lnTo>
                    <a:pt x="5454" y="70"/>
                  </a:lnTo>
                  <a:lnTo>
                    <a:pt x="5454" y="70"/>
                  </a:lnTo>
                  <a:lnTo>
                    <a:pt x="5448" y="70"/>
                  </a:lnTo>
                  <a:lnTo>
                    <a:pt x="5448" y="65"/>
                  </a:lnTo>
                  <a:lnTo>
                    <a:pt x="5448" y="60"/>
                  </a:lnTo>
                  <a:lnTo>
                    <a:pt x="5448" y="55"/>
                  </a:lnTo>
                  <a:lnTo>
                    <a:pt x="5442" y="50"/>
                  </a:lnTo>
                  <a:lnTo>
                    <a:pt x="5442" y="44"/>
                  </a:lnTo>
                  <a:lnTo>
                    <a:pt x="5436" y="39"/>
                  </a:lnTo>
                  <a:lnTo>
                    <a:pt x="5424" y="34"/>
                  </a:lnTo>
                  <a:lnTo>
                    <a:pt x="5418" y="29"/>
                  </a:lnTo>
                  <a:lnTo>
                    <a:pt x="5414" y="18"/>
                  </a:lnTo>
                  <a:lnTo>
                    <a:pt x="5401" y="16"/>
                  </a:lnTo>
                  <a:lnTo>
                    <a:pt x="5386" y="10"/>
                  </a:lnTo>
                  <a:lnTo>
                    <a:pt x="5368" y="7"/>
                  </a:lnTo>
                  <a:lnTo>
                    <a:pt x="5332" y="7"/>
                  </a:lnTo>
                  <a:lnTo>
                    <a:pt x="5246" y="10"/>
                  </a:lnTo>
                  <a:lnTo>
                    <a:pt x="5144" y="7"/>
                  </a:lnTo>
                  <a:lnTo>
                    <a:pt x="5090" y="16"/>
                  </a:lnTo>
                  <a:lnTo>
                    <a:pt x="5051" y="22"/>
                  </a:lnTo>
                  <a:lnTo>
                    <a:pt x="5036" y="30"/>
                  </a:lnTo>
                  <a:lnTo>
                    <a:pt x="5022" y="39"/>
                  </a:lnTo>
                  <a:lnTo>
                    <a:pt x="5010" y="44"/>
                  </a:lnTo>
                  <a:lnTo>
                    <a:pt x="4986" y="55"/>
                  </a:lnTo>
                  <a:lnTo>
                    <a:pt x="4950" y="70"/>
                  </a:lnTo>
                  <a:lnTo>
                    <a:pt x="4920" y="86"/>
                  </a:lnTo>
                  <a:lnTo>
                    <a:pt x="4884" y="96"/>
                  </a:lnTo>
                  <a:lnTo>
                    <a:pt x="4854" y="102"/>
                  </a:lnTo>
                  <a:lnTo>
                    <a:pt x="4824" y="107"/>
                  </a:lnTo>
                  <a:lnTo>
                    <a:pt x="4794" y="112"/>
                  </a:lnTo>
                  <a:lnTo>
                    <a:pt x="4764" y="112"/>
                  </a:lnTo>
                  <a:lnTo>
                    <a:pt x="4740" y="112"/>
                  </a:lnTo>
                  <a:lnTo>
                    <a:pt x="4716" y="107"/>
                  </a:lnTo>
                  <a:lnTo>
                    <a:pt x="4698" y="102"/>
                  </a:lnTo>
                  <a:lnTo>
                    <a:pt x="4674" y="96"/>
                  </a:lnTo>
                  <a:lnTo>
                    <a:pt x="4662" y="91"/>
                  </a:lnTo>
                  <a:lnTo>
                    <a:pt x="4644" y="86"/>
                  </a:lnTo>
                  <a:lnTo>
                    <a:pt x="4631" y="66"/>
                  </a:lnTo>
                  <a:lnTo>
                    <a:pt x="4617" y="42"/>
                  </a:lnTo>
                  <a:lnTo>
                    <a:pt x="4598" y="25"/>
                  </a:lnTo>
                  <a:lnTo>
                    <a:pt x="4584" y="13"/>
                  </a:lnTo>
                  <a:lnTo>
                    <a:pt x="4565" y="4"/>
                  </a:lnTo>
                  <a:lnTo>
                    <a:pt x="4535" y="3"/>
                  </a:lnTo>
                  <a:lnTo>
                    <a:pt x="4514" y="9"/>
                  </a:lnTo>
                  <a:lnTo>
                    <a:pt x="4494" y="18"/>
                  </a:lnTo>
                  <a:lnTo>
                    <a:pt x="4471" y="23"/>
                  </a:lnTo>
                  <a:lnTo>
                    <a:pt x="4440" y="29"/>
                  </a:lnTo>
                  <a:lnTo>
                    <a:pt x="4410" y="39"/>
                  </a:lnTo>
                  <a:lnTo>
                    <a:pt x="4374" y="50"/>
                  </a:lnTo>
                  <a:lnTo>
                    <a:pt x="4332" y="60"/>
                  </a:lnTo>
                  <a:lnTo>
                    <a:pt x="4284" y="76"/>
                  </a:lnTo>
                  <a:lnTo>
                    <a:pt x="4236" y="81"/>
                  </a:lnTo>
                  <a:lnTo>
                    <a:pt x="4183" y="91"/>
                  </a:lnTo>
                  <a:lnTo>
                    <a:pt x="4128" y="96"/>
                  </a:lnTo>
                  <a:lnTo>
                    <a:pt x="4074" y="102"/>
                  </a:lnTo>
                  <a:lnTo>
                    <a:pt x="4020" y="102"/>
                  </a:lnTo>
                  <a:lnTo>
                    <a:pt x="3966" y="102"/>
                  </a:lnTo>
                  <a:lnTo>
                    <a:pt x="3912" y="102"/>
                  </a:lnTo>
                  <a:lnTo>
                    <a:pt x="3858" y="102"/>
                  </a:lnTo>
                  <a:lnTo>
                    <a:pt x="3810" y="102"/>
                  </a:lnTo>
                  <a:lnTo>
                    <a:pt x="3762" y="96"/>
                  </a:lnTo>
                  <a:lnTo>
                    <a:pt x="3726" y="91"/>
                  </a:lnTo>
                  <a:lnTo>
                    <a:pt x="3684" y="81"/>
                  </a:lnTo>
                  <a:lnTo>
                    <a:pt x="3654" y="76"/>
                  </a:lnTo>
                  <a:lnTo>
                    <a:pt x="3642" y="70"/>
                  </a:lnTo>
                  <a:lnTo>
                    <a:pt x="3630" y="65"/>
                  </a:lnTo>
                  <a:lnTo>
                    <a:pt x="3612" y="60"/>
                  </a:lnTo>
                  <a:lnTo>
                    <a:pt x="3594" y="50"/>
                  </a:lnTo>
                  <a:lnTo>
                    <a:pt x="3576" y="50"/>
                  </a:lnTo>
                  <a:lnTo>
                    <a:pt x="3558" y="44"/>
                  </a:lnTo>
                  <a:lnTo>
                    <a:pt x="3540" y="44"/>
                  </a:lnTo>
                  <a:lnTo>
                    <a:pt x="3528" y="44"/>
                  </a:lnTo>
                  <a:lnTo>
                    <a:pt x="3516" y="50"/>
                  </a:lnTo>
                  <a:lnTo>
                    <a:pt x="3504" y="50"/>
                  </a:lnTo>
                  <a:lnTo>
                    <a:pt x="3492" y="55"/>
                  </a:lnTo>
                  <a:lnTo>
                    <a:pt x="3480" y="55"/>
                  </a:lnTo>
                  <a:lnTo>
                    <a:pt x="3468" y="65"/>
                  </a:lnTo>
                  <a:lnTo>
                    <a:pt x="3456" y="70"/>
                  </a:lnTo>
                  <a:lnTo>
                    <a:pt x="3450" y="70"/>
                  </a:lnTo>
                  <a:lnTo>
                    <a:pt x="3420" y="76"/>
                  </a:lnTo>
                  <a:lnTo>
                    <a:pt x="3330" y="81"/>
                  </a:lnTo>
                  <a:lnTo>
                    <a:pt x="3204" y="91"/>
                  </a:lnTo>
                  <a:lnTo>
                    <a:pt x="3126" y="102"/>
                  </a:lnTo>
                  <a:lnTo>
                    <a:pt x="3048" y="112"/>
                  </a:lnTo>
                  <a:lnTo>
                    <a:pt x="2970" y="123"/>
                  </a:lnTo>
                  <a:lnTo>
                    <a:pt x="2904" y="128"/>
                  </a:lnTo>
                  <a:lnTo>
                    <a:pt x="2868" y="128"/>
                  </a:lnTo>
                  <a:lnTo>
                    <a:pt x="2844" y="128"/>
                  </a:lnTo>
                  <a:lnTo>
                    <a:pt x="2814" y="128"/>
                  </a:lnTo>
                  <a:lnTo>
                    <a:pt x="2790" y="128"/>
                  </a:lnTo>
                  <a:lnTo>
                    <a:pt x="2766" y="123"/>
                  </a:lnTo>
                  <a:lnTo>
                    <a:pt x="2742" y="117"/>
                  </a:lnTo>
                  <a:lnTo>
                    <a:pt x="2724" y="112"/>
                  </a:lnTo>
                  <a:lnTo>
                    <a:pt x="2706" y="107"/>
                  </a:lnTo>
                  <a:lnTo>
                    <a:pt x="2704" y="83"/>
                  </a:lnTo>
                  <a:lnTo>
                    <a:pt x="2710" y="56"/>
                  </a:lnTo>
                  <a:lnTo>
                    <a:pt x="2710" y="36"/>
                  </a:lnTo>
                  <a:lnTo>
                    <a:pt x="2696" y="25"/>
                  </a:lnTo>
                  <a:lnTo>
                    <a:pt x="2672" y="36"/>
                  </a:lnTo>
                  <a:lnTo>
                    <a:pt x="2658" y="50"/>
                  </a:lnTo>
                  <a:lnTo>
                    <a:pt x="2638" y="60"/>
                  </a:lnTo>
                  <a:lnTo>
                    <a:pt x="2614" y="76"/>
                  </a:lnTo>
                  <a:lnTo>
                    <a:pt x="2590" y="84"/>
                  </a:lnTo>
                  <a:lnTo>
                    <a:pt x="2558" y="95"/>
                  </a:lnTo>
                  <a:lnTo>
                    <a:pt x="2536" y="98"/>
                  </a:lnTo>
                  <a:lnTo>
                    <a:pt x="2508" y="102"/>
                  </a:lnTo>
                  <a:lnTo>
                    <a:pt x="2478" y="105"/>
                  </a:lnTo>
                  <a:lnTo>
                    <a:pt x="2444" y="109"/>
                  </a:lnTo>
                  <a:lnTo>
                    <a:pt x="2410" y="110"/>
                  </a:lnTo>
                  <a:lnTo>
                    <a:pt x="2374" y="107"/>
                  </a:lnTo>
                  <a:lnTo>
                    <a:pt x="2348" y="103"/>
                  </a:lnTo>
                  <a:lnTo>
                    <a:pt x="2322" y="91"/>
                  </a:lnTo>
                  <a:lnTo>
                    <a:pt x="2304" y="86"/>
                  </a:lnTo>
                  <a:lnTo>
                    <a:pt x="2292" y="81"/>
                  </a:lnTo>
                  <a:lnTo>
                    <a:pt x="2286" y="76"/>
                  </a:lnTo>
                  <a:lnTo>
                    <a:pt x="2274" y="70"/>
                  </a:lnTo>
                  <a:lnTo>
                    <a:pt x="2268" y="65"/>
                  </a:lnTo>
                  <a:lnTo>
                    <a:pt x="2246" y="18"/>
                  </a:lnTo>
                  <a:lnTo>
                    <a:pt x="2224" y="0"/>
                  </a:lnTo>
                  <a:lnTo>
                    <a:pt x="2185" y="3"/>
                  </a:lnTo>
                  <a:lnTo>
                    <a:pt x="2156" y="16"/>
                  </a:lnTo>
                  <a:lnTo>
                    <a:pt x="2126" y="22"/>
                  </a:lnTo>
                  <a:lnTo>
                    <a:pt x="2081" y="49"/>
                  </a:lnTo>
                  <a:lnTo>
                    <a:pt x="2048" y="64"/>
                  </a:lnTo>
                  <a:lnTo>
                    <a:pt x="2018" y="76"/>
                  </a:lnTo>
                  <a:lnTo>
                    <a:pt x="1986" y="96"/>
                  </a:lnTo>
                  <a:lnTo>
                    <a:pt x="1896" y="102"/>
                  </a:lnTo>
                  <a:lnTo>
                    <a:pt x="1794" y="102"/>
                  </a:lnTo>
                  <a:lnTo>
                    <a:pt x="1692" y="102"/>
                  </a:lnTo>
                  <a:lnTo>
                    <a:pt x="1644" y="102"/>
                  </a:lnTo>
                  <a:lnTo>
                    <a:pt x="1602" y="96"/>
                  </a:lnTo>
                  <a:lnTo>
                    <a:pt x="1560" y="91"/>
                  </a:lnTo>
                  <a:lnTo>
                    <a:pt x="1524" y="86"/>
                  </a:lnTo>
                  <a:lnTo>
                    <a:pt x="1506" y="86"/>
                  </a:lnTo>
                  <a:lnTo>
                    <a:pt x="1494" y="81"/>
                  </a:lnTo>
                  <a:lnTo>
                    <a:pt x="1482" y="76"/>
                  </a:lnTo>
                  <a:lnTo>
                    <a:pt x="1476" y="70"/>
                  </a:lnTo>
                  <a:lnTo>
                    <a:pt x="1458" y="65"/>
                  </a:lnTo>
                  <a:lnTo>
                    <a:pt x="1440" y="55"/>
                  </a:lnTo>
                  <a:lnTo>
                    <a:pt x="1428" y="50"/>
                  </a:lnTo>
                  <a:lnTo>
                    <a:pt x="1410" y="50"/>
                  </a:lnTo>
                  <a:lnTo>
                    <a:pt x="1398" y="44"/>
                  </a:lnTo>
                  <a:lnTo>
                    <a:pt x="1386" y="44"/>
                  </a:lnTo>
                  <a:lnTo>
                    <a:pt x="1374" y="44"/>
                  </a:lnTo>
                  <a:lnTo>
                    <a:pt x="1356" y="44"/>
                  </a:lnTo>
                  <a:lnTo>
                    <a:pt x="1344" y="44"/>
                  </a:lnTo>
                  <a:lnTo>
                    <a:pt x="1332" y="50"/>
                  </a:lnTo>
                  <a:lnTo>
                    <a:pt x="1308" y="55"/>
                  </a:lnTo>
                  <a:lnTo>
                    <a:pt x="1260" y="70"/>
                  </a:lnTo>
                  <a:lnTo>
                    <a:pt x="1218" y="86"/>
                  </a:lnTo>
                  <a:lnTo>
                    <a:pt x="1176" y="96"/>
                  </a:lnTo>
                  <a:lnTo>
                    <a:pt x="1140" y="107"/>
                  </a:lnTo>
                  <a:lnTo>
                    <a:pt x="1098" y="117"/>
                  </a:lnTo>
                  <a:lnTo>
                    <a:pt x="1062" y="128"/>
                  </a:lnTo>
                  <a:lnTo>
                    <a:pt x="1020" y="133"/>
                  </a:lnTo>
                  <a:lnTo>
                    <a:pt x="948" y="143"/>
                  </a:lnTo>
                  <a:lnTo>
                    <a:pt x="882" y="149"/>
                  </a:lnTo>
                  <a:lnTo>
                    <a:pt x="822" y="149"/>
                  </a:lnTo>
                  <a:lnTo>
                    <a:pt x="762" y="143"/>
                  </a:lnTo>
                  <a:lnTo>
                    <a:pt x="708" y="138"/>
                  </a:lnTo>
                  <a:lnTo>
                    <a:pt x="654" y="128"/>
                  </a:lnTo>
                  <a:lnTo>
                    <a:pt x="612" y="117"/>
                  </a:lnTo>
                  <a:lnTo>
                    <a:pt x="570" y="107"/>
                  </a:lnTo>
                  <a:lnTo>
                    <a:pt x="534" y="96"/>
                  </a:lnTo>
                  <a:lnTo>
                    <a:pt x="504" y="86"/>
                  </a:lnTo>
                  <a:lnTo>
                    <a:pt x="480" y="76"/>
                  </a:lnTo>
                  <a:lnTo>
                    <a:pt x="462" y="65"/>
                  </a:lnTo>
                  <a:lnTo>
                    <a:pt x="444" y="55"/>
                  </a:lnTo>
                  <a:lnTo>
                    <a:pt x="426" y="44"/>
                  </a:lnTo>
                  <a:lnTo>
                    <a:pt x="408" y="34"/>
                  </a:lnTo>
                  <a:lnTo>
                    <a:pt x="402" y="34"/>
                  </a:lnTo>
                  <a:lnTo>
                    <a:pt x="396" y="34"/>
                  </a:lnTo>
                  <a:lnTo>
                    <a:pt x="390" y="34"/>
                  </a:lnTo>
                  <a:lnTo>
                    <a:pt x="390" y="34"/>
                  </a:lnTo>
                  <a:lnTo>
                    <a:pt x="384" y="34"/>
                  </a:lnTo>
                  <a:lnTo>
                    <a:pt x="378" y="39"/>
                  </a:lnTo>
                  <a:lnTo>
                    <a:pt x="372" y="44"/>
                  </a:lnTo>
                  <a:lnTo>
                    <a:pt x="360" y="55"/>
                  </a:lnTo>
                  <a:lnTo>
                    <a:pt x="348" y="65"/>
                  </a:lnTo>
                  <a:lnTo>
                    <a:pt x="342" y="70"/>
                  </a:lnTo>
                  <a:lnTo>
                    <a:pt x="336" y="76"/>
                  </a:lnTo>
                  <a:lnTo>
                    <a:pt x="324" y="86"/>
                  </a:lnTo>
                  <a:lnTo>
                    <a:pt x="306" y="91"/>
                  </a:lnTo>
                  <a:lnTo>
                    <a:pt x="288" y="96"/>
                  </a:lnTo>
                  <a:lnTo>
                    <a:pt x="264" y="102"/>
                  </a:lnTo>
                  <a:lnTo>
                    <a:pt x="240" y="107"/>
                  </a:lnTo>
                  <a:lnTo>
                    <a:pt x="216" y="112"/>
                  </a:lnTo>
                  <a:lnTo>
                    <a:pt x="192" y="112"/>
                  </a:lnTo>
                  <a:lnTo>
                    <a:pt x="168" y="117"/>
                  </a:lnTo>
                  <a:lnTo>
                    <a:pt x="145" y="117"/>
                  </a:lnTo>
                  <a:lnTo>
                    <a:pt x="120" y="117"/>
                  </a:lnTo>
                  <a:lnTo>
                    <a:pt x="90" y="112"/>
                  </a:lnTo>
                  <a:lnTo>
                    <a:pt x="66" y="112"/>
                  </a:lnTo>
                  <a:lnTo>
                    <a:pt x="42" y="107"/>
                  </a:lnTo>
                  <a:lnTo>
                    <a:pt x="24" y="102"/>
                  </a:lnTo>
                  <a:lnTo>
                    <a:pt x="0" y="96"/>
                  </a:lnTo>
                  <a:lnTo>
                    <a:pt x="0" y="445"/>
                  </a:lnTo>
                  <a:lnTo>
                    <a:pt x="5760" y="445"/>
                  </a:lnTo>
                  <a:lnTo>
                    <a:pt x="5760" y="445"/>
                  </a:lnTo>
                  <a:lnTo>
                    <a:pt x="5760" y="445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hidden">
            <a:xfrm>
              <a:off x="0" y="3867"/>
              <a:ext cx="5770" cy="174"/>
            </a:xfrm>
            <a:custGeom>
              <a:avLst/>
              <a:gdLst/>
              <a:ahLst/>
              <a:cxnLst>
                <a:cxn ang="0">
                  <a:pos x="4993" y="66"/>
                </a:cxn>
                <a:cxn ang="0">
                  <a:pos x="4771" y="132"/>
                </a:cxn>
                <a:cxn ang="0">
                  <a:pos x="4640" y="96"/>
                </a:cxn>
                <a:cxn ang="0">
                  <a:pos x="4598" y="36"/>
                </a:cxn>
                <a:cxn ang="0">
                  <a:pos x="4478" y="30"/>
                </a:cxn>
                <a:cxn ang="0">
                  <a:pos x="4186" y="108"/>
                </a:cxn>
                <a:cxn ang="0">
                  <a:pos x="3815" y="120"/>
                </a:cxn>
                <a:cxn ang="0">
                  <a:pos x="3617" y="72"/>
                </a:cxn>
                <a:cxn ang="0">
                  <a:pos x="3510" y="60"/>
                </a:cxn>
                <a:cxn ang="0">
                  <a:pos x="3336" y="96"/>
                </a:cxn>
                <a:cxn ang="0">
                  <a:pos x="2846" y="150"/>
                </a:cxn>
                <a:cxn ang="0">
                  <a:pos x="2703" y="96"/>
                </a:cxn>
                <a:cxn ang="0">
                  <a:pos x="2619" y="90"/>
                </a:cxn>
                <a:cxn ang="0">
                  <a:pos x="2416" y="132"/>
                </a:cxn>
                <a:cxn ang="0">
                  <a:pos x="2278" y="84"/>
                </a:cxn>
                <a:cxn ang="0">
                  <a:pos x="2151" y="36"/>
                </a:cxn>
                <a:cxn ang="0">
                  <a:pos x="1947" y="120"/>
                </a:cxn>
                <a:cxn ang="0">
                  <a:pos x="1525" y="102"/>
                </a:cxn>
                <a:cxn ang="0">
                  <a:pos x="1429" y="60"/>
                </a:cxn>
                <a:cxn ang="0">
                  <a:pos x="1333" y="60"/>
                </a:cxn>
                <a:cxn ang="0">
                  <a:pos x="1058" y="150"/>
                </a:cxn>
                <a:cxn ang="0">
                  <a:pos x="652" y="150"/>
                </a:cxn>
                <a:cxn ang="0">
                  <a:pos x="442" y="66"/>
                </a:cxn>
                <a:cxn ang="0">
                  <a:pos x="377" y="48"/>
                </a:cxn>
                <a:cxn ang="0">
                  <a:pos x="305" y="108"/>
                </a:cxn>
                <a:cxn ang="0">
                  <a:pos x="144" y="138"/>
                </a:cxn>
                <a:cxn ang="0">
                  <a:pos x="0" y="96"/>
                </a:cxn>
                <a:cxn ang="0">
                  <a:pos x="167" y="120"/>
                </a:cxn>
                <a:cxn ang="0">
                  <a:pos x="323" y="84"/>
                </a:cxn>
                <a:cxn ang="0">
                  <a:pos x="383" y="24"/>
                </a:cxn>
                <a:cxn ang="0">
                  <a:pos x="460" y="60"/>
                </a:cxn>
                <a:cxn ang="0">
                  <a:pos x="706" y="144"/>
                </a:cxn>
                <a:cxn ang="0">
                  <a:pos x="1100" y="120"/>
                </a:cxn>
                <a:cxn ang="0">
                  <a:pos x="1345" y="36"/>
                </a:cxn>
                <a:cxn ang="0">
                  <a:pos x="1441" y="48"/>
                </a:cxn>
                <a:cxn ang="0">
                  <a:pos x="1561" y="90"/>
                </a:cxn>
                <a:cxn ang="0">
                  <a:pos x="1971" y="96"/>
                </a:cxn>
                <a:cxn ang="0">
                  <a:pos x="2235" y="3"/>
                </a:cxn>
                <a:cxn ang="0">
                  <a:pos x="2350" y="102"/>
                </a:cxn>
                <a:cxn ang="0">
                  <a:pos x="2559" y="96"/>
                </a:cxn>
                <a:cxn ang="0">
                  <a:pos x="2715" y="24"/>
                </a:cxn>
                <a:cxn ang="0">
                  <a:pos x="2792" y="132"/>
                </a:cxn>
                <a:cxn ang="0">
                  <a:pos x="3127" y="102"/>
                </a:cxn>
                <a:cxn ang="0">
                  <a:pos x="3486" y="48"/>
                </a:cxn>
                <a:cxn ang="0">
                  <a:pos x="3582" y="42"/>
                </a:cxn>
                <a:cxn ang="0">
                  <a:pos x="3731" y="90"/>
                </a:cxn>
                <a:cxn ang="0">
                  <a:pos x="4078" y="102"/>
                </a:cxn>
                <a:cxn ang="0">
                  <a:pos x="4419" y="30"/>
                </a:cxn>
                <a:cxn ang="0">
                  <a:pos x="4574" y="6"/>
                </a:cxn>
                <a:cxn ang="0">
                  <a:pos x="4628" y="60"/>
                </a:cxn>
                <a:cxn ang="0">
                  <a:pos x="4724" y="108"/>
                </a:cxn>
                <a:cxn ang="0">
                  <a:pos x="4927" y="84"/>
                </a:cxn>
                <a:cxn ang="0">
                  <a:pos x="5118" y="14"/>
                </a:cxn>
                <a:cxn ang="0">
                  <a:pos x="5280" y="9"/>
                </a:cxn>
                <a:cxn ang="0">
                  <a:pos x="5453" y="36"/>
                </a:cxn>
                <a:cxn ang="0">
                  <a:pos x="5465" y="72"/>
                </a:cxn>
                <a:cxn ang="0">
                  <a:pos x="5656" y="90"/>
                </a:cxn>
                <a:cxn ang="0">
                  <a:pos x="5710" y="102"/>
                </a:cxn>
                <a:cxn ang="0">
                  <a:pos x="5477" y="90"/>
                </a:cxn>
                <a:cxn ang="0">
                  <a:pos x="5453" y="60"/>
                </a:cxn>
                <a:cxn ang="0">
                  <a:pos x="5393" y="30"/>
                </a:cxn>
                <a:cxn ang="0">
                  <a:pos x="5219" y="24"/>
                </a:cxn>
              </a:cxnLst>
              <a:rect l="0" t="0" r="r" b="b"/>
              <a:pathLst>
                <a:path w="5770" h="174">
                  <a:moveTo>
                    <a:pt x="5151" y="24"/>
                  </a:moveTo>
                  <a:lnTo>
                    <a:pt x="5127" y="26"/>
                  </a:lnTo>
                  <a:lnTo>
                    <a:pt x="5082" y="30"/>
                  </a:lnTo>
                  <a:lnTo>
                    <a:pt x="5049" y="38"/>
                  </a:lnTo>
                  <a:lnTo>
                    <a:pt x="5029" y="48"/>
                  </a:lnTo>
                  <a:lnTo>
                    <a:pt x="5017" y="54"/>
                  </a:lnTo>
                  <a:lnTo>
                    <a:pt x="4993" y="66"/>
                  </a:lnTo>
                  <a:lnTo>
                    <a:pt x="4957" y="84"/>
                  </a:lnTo>
                  <a:lnTo>
                    <a:pt x="4927" y="102"/>
                  </a:lnTo>
                  <a:lnTo>
                    <a:pt x="4891" y="114"/>
                  </a:lnTo>
                  <a:lnTo>
                    <a:pt x="4861" y="120"/>
                  </a:lnTo>
                  <a:lnTo>
                    <a:pt x="4831" y="126"/>
                  </a:lnTo>
                  <a:lnTo>
                    <a:pt x="4801" y="132"/>
                  </a:lnTo>
                  <a:lnTo>
                    <a:pt x="4771" y="132"/>
                  </a:lnTo>
                  <a:lnTo>
                    <a:pt x="4748" y="132"/>
                  </a:lnTo>
                  <a:lnTo>
                    <a:pt x="4724" y="126"/>
                  </a:lnTo>
                  <a:lnTo>
                    <a:pt x="4706" y="120"/>
                  </a:lnTo>
                  <a:lnTo>
                    <a:pt x="4682" y="114"/>
                  </a:lnTo>
                  <a:lnTo>
                    <a:pt x="4670" y="108"/>
                  </a:lnTo>
                  <a:lnTo>
                    <a:pt x="4652" y="102"/>
                  </a:lnTo>
                  <a:lnTo>
                    <a:pt x="4640" y="96"/>
                  </a:lnTo>
                  <a:lnTo>
                    <a:pt x="4634" y="84"/>
                  </a:lnTo>
                  <a:lnTo>
                    <a:pt x="4628" y="78"/>
                  </a:lnTo>
                  <a:lnTo>
                    <a:pt x="4622" y="66"/>
                  </a:lnTo>
                  <a:lnTo>
                    <a:pt x="4616" y="54"/>
                  </a:lnTo>
                  <a:lnTo>
                    <a:pt x="4610" y="48"/>
                  </a:lnTo>
                  <a:lnTo>
                    <a:pt x="4604" y="42"/>
                  </a:lnTo>
                  <a:lnTo>
                    <a:pt x="4598" y="36"/>
                  </a:lnTo>
                  <a:lnTo>
                    <a:pt x="4586" y="30"/>
                  </a:lnTo>
                  <a:lnTo>
                    <a:pt x="4574" y="24"/>
                  </a:lnTo>
                  <a:lnTo>
                    <a:pt x="4562" y="18"/>
                  </a:lnTo>
                  <a:lnTo>
                    <a:pt x="4544" y="18"/>
                  </a:lnTo>
                  <a:lnTo>
                    <a:pt x="4526" y="18"/>
                  </a:lnTo>
                  <a:lnTo>
                    <a:pt x="4502" y="24"/>
                  </a:lnTo>
                  <a:lnTo>
                    <a:pt x="4478" y="30"/>
                  </a:lnTo>
                  <a:lnTo>
                    <a:pt x="4449" y="36"/>
                  </a:lnTo>
                  <a:lnTo>
                    <a:pt x="4419" y="48"/>
                  </a:lnTo>
                  <a:lnTo>
                    <a:pt x="4383" y="60"/>
                  </a:lnTo>
                  <a:lnTo>
                    <a:pt x="4341" y="72"/>
                  </a:lnTo>
                  <a:lnTo>
                    <a:pt x="4287" y="90"/>
                  </a:lnTo>
                  <a:lnTo>
                    <a:pt x="4239" y="96"/>
                  </a:lnTo>
                  <a:lnTo>
                    <a:pt x="4186" y="108"/>
                  </a:lnTo>
                  <a:lnTo>
                    <a:pt x="4132" y="114"/>
                  </a:lnTo>
                  <a:lnTo>
                    <a:pt x="4078" y="120"/>
                  </a:lnTo>
                  <a:lnTo>
                    <a:pt x="4024" y="120"/>
                  </a:lnTo>
                  <a:lnTo>
                    <a:pt x="3970" y="120"/>
                  </a:lnTo>
                  <a:lnTo>
                    <a:pt x="3916" y="120"/>
                  </a:lnTo>
                  <a:lnTo>
                    <a:pt x="3863" y="120"/>
                  </a:lnTo>
                  <a:lnTo>
                    <a:pt x="3815" y="120"/>
                  </a:lnTo>
                  <a:lnTo>
                    <a:pt x="3767" y="114"/>
                  </a:lnTo>
                  <a:lnTo>
                    <a:pt x="3731" y="108"/>
                  </a:lnTo>
                  <a:lnTo>
                    <a:pt x="3689" y="96"/>
                  </a:lnTo>
                  <a:lnTo>
                    <a:pt x="3659" y="90"/>
                  </a:lnTo>
                  <a:lnTo>
                    <a:pt x="3647" y="84"/>
                  </a:lnTo>
                  <a:lnTo>
                    <a:pt x="3635" y="78"/>
                  </a:lnTo>
                  <a:lnTo>
                    <a:pt x="3617" y="72"/>
                  </a:lnTo>
                  <a:lnTo>
                    <a:pt x="3600" y="60"/>
                  </a:lnTo>
                  <a:lnTo>
                    <a:pt x="3582" y="60"/>
                  </a:lnTo>
                  <a:lnTo>
                    <a:pt x="3564" y="54"/>
                  </a:lnTo>
                  <a:lnTo>
                    <a:pt x="3546" y="54"/>
                  </a:lnTo>
                  <a:lnTo>
                    <a:pt x="3534" y="54"/>
                  </a:lnTo>
                  <a:lnTo>
                    <a:pt x="3522" y="60"/>
                  </a:lnTo>
                  <a:lnTo>
                    <a:pt x="3510" y="60"/>
                  </a:lnTo>
                  <a:lnTo>
                    <a:pt x="3498" y="66"/>
                  </a:lnTo>
                  <a:lnTo>
                    <a:pt x="3486" y="66"/>
                  </a:lnTo>
                  <a:lnTo>
                    <a:pt x="3474" y="78"/>
                  </a:lnTo>
                  <a:lnTo>
                    <a:pt x="3462" y="84"/>
                  </a:lnTo>
                  <a:lnTo>
                    <a:pt x="3456" y="84"/>
                  </a:lnTo>
                  <a:lnTo>
                    <a:pt x="3426" y="90"/>
                  </a:lnTo>
                  <a:lnTo>
                    <a:pt x="3336" y="96"/>
                  </a:lnTo>
                  <a:lnTo>
                    <a:pt x="3205" y="108"/>
                  </a:lnTo>
                  <a:lnTo>
                    <a:pt x="3127" y="120"/>
                  </a:lnTo>
                  <a:lnTo>
                    <a:pt x="3049" y="132"/>
                  </a:lnTo>
                  <a:lnTo>
                    <a:pt x="2972" y="144"/>
                  </a:lnTo>
                  <a:lnTo>
                    <a:pt x="2906" y="150"/>
                  </a:lnTo>
                  <a:lnTo>
                    <a:pt x="2870" y="150"/>
                  </a:lnTo>
                  <a:lnTo>
                    <a:pt x="2846" y="150"/>
                  </a:lnTo>
                  <a:lnTo>
                    <a:pt x="2816" y="150"/>
                  </a:lnTo>
                  <a:lnTo>
                    <a:pt x="2792" y="150"/>
                  </a:lnTo>
                  <a:lnTo>
                    <a:pt x="2768" y="144"/>
                  </a:lnTo>
                  <a:lnTo>
                    <a:pt x="2744" y="138"/>
                  </a:lnTo>
                  <a:lnTo>
                    <a:pt x="2727" y="132"/>
                  </a:lnTo>
                  <a:lnTo>
                    <a:pt x="2709" y="126"/>
                  </a:lnTo>
                  <a:lnTo>
                    <a:pt x="2703" y="96"/>
                  </a:lnTo>
                  <a:lnTo>
                    <a:pt x="2703" y="78"/>
                  </a:lnTo>
                  <a:lnTo>
                    <a:pt x="2709" y="42"/>
                  </a:lnTo>
                  <a:lnTo>
                    <a:pt x="2697" y="36"/>
                  </a:lnTo>
                  <a:lnTo>
                    <a:pt x="2673" y="42"/>
                  </a:lnTo>
                  <a:lnTo>
                    <a:pt x="2661" y="60"/>
                  </a:lnTo>
                  <a:lnTo>
                    <a:pt x="2643" y="72"/>
                  </a:lnTo>
                  <a:lnTo>
                    <a:pt x="2619" y="90"/>
                  </a:lnTo>
                  <a:lnTo>
                    <a:pt x="2595" y="102"/>
                  </a:lnTo>
                  <a:lnTo>
                    <a:pt x="2559" y="114"/>
                  </a:lnTo>
                  <a:lnTo>
                    <a:pt x="2541" y="114"/>
                  </a:lnTo>
                  <a:lnTo>
                    <a:pt x="2511" y="120"/>
                  </a:lnTo>
                  <a:lnTo>
                    <a:pt x="2481" y="126"/>
                  </a:lnTo>
                  <a:lnTo>
                    <a:pt x="2446" y="126"/>
                  </a:lnTo>
                  <a:lnTo>
                    <a:pt x="2416" y="132"/>
                  </a:lnTo>
                  <a:lnTo>
                    <a:pt x="2380" y="126"/>
                  </a:lnTo>
                  <a:lnTo>
                    <a:pt x="2350" y="120"/>
                  </a:lnTo>
                  <a:lnTo>
                    <a:pt x="2326" y="108"/>
                  </a:lnTo>
                  <a:lnTo>
                    <a:pt x="2308" y="102"/>
                  </a:lnTo>
                  <a:lnTo>
                    <a:pt x="2296" y="96"/>
                  </a:lnTo>
                  <a:lnTo>
                    <a:pt x="2290" y="90"/>
                  </a:lnTo>
                  <a:lnTo>
                    <a:pt x="2278" y="84"/>
                  </a:lnTo>
                  <a:lnTo>
                    <a:pt x="2272" y="78"/>
                  </a:lnTo>
                  <a:lnTo>
                    <a:pt x="2250" y="57"/>
                  </a:lnTo>
                  <a:lnTo>
                    <a:pt x="2243" y="35"/>
                  </a:lnTo>
                  <a:lnTo>
                    <a:pt x="2228" y="18"/>
                  </a:lnTo>
                  <a:lnTo>
                    <a:pt x="2208" y="18"/>
                  </a:lnTo>
                  <a:lnTo>
                    <a:pt x="2172" y="24"/>
                  </a:lnTo>
                  <a:lnTo>
                    <a:pt x="2151" y="36"/>
                  </a:lnTo>
                  <a:lnTo>
                    <a:pt x="2127" y="51"/>
                  </a:lnTo>
                  <a:lnTo>
                    <a:pt x="2097" y="60"/>
                  </a:lnTo>
                  <a:lnTo>
                    <a:pt x="2073" y="72"/>
                  </a:lnTo>
                  <a:lnTo>
                    <a:pt x="2046" y="87"/>
                  </a:lnTo>
                  <a:lnTo>
                    <a:pt x="2007" y="102"/>
                  </a:lnTo>
                  <a:lnTo>
                    <a:pt x="1977" y="114"/>
                  </a:lnTo>
                  <a:lnTo>
                    <a:pt x="1947" y="120"/>
                  </a:lnTo>
                  <a:lnTo>
                    <a:pt x="1895" y="120"/>
                  </a:lnTo>
                  <a:lnTo>
                    <a:pt x="1794" y="120"/>
                  </a:lnTo>
                  <a:lnTo>
                    <a:pt x="1692" y="120"/>
                  </a:lnTo>
                  <a:lnTo>
                    <a:pt x="1644" y="120"/>
                  </a:lnTo>
                  <a:lnTo>
                    <a:pt x="1602" y="114"/>
                  </a:lnTo>
                  <a:lnTo>
                    <a:pt x="1561" y="108"/>
                  </a:lnTo>
                  <a:lnTo>
                    <a:pt x="1525" y="102"/>
                  </a:lnTo>
                  <a:lnTo>
                    <a:pt x="1507" y="102"/>
                  </a:lnTo>
                  <a:lnTo>
                    <a:pt x="1495" y="96"/>
                  </a:lnTo>
                  <a:lnTo>
                    <a:pt x="1483" y="90"/>
                  </a:lnTo>
                  <a:lnTo>
                    <a:pt x="1477" y="84"/>
                  </a:lnTo>
                  <a:lnTo>
                    <a:pt x="1459" y="78"/>
                  </a:lnTo>
                  <a:lnTo>
                    <a:pt x="1441" y="66"/>
                  </a:lnTo>
                  <a:lnTo>
                    <a:pt x="1429" y="60"/>
                  </a:lnTo>
                  <a:lnTo>
                    <a:pt x="1411" y="60"/>
                  </a:lnTo>
                  <a:lnTo>
                    <a:pt x="1399" y="54"/>
                  </a:lnTo>
                  <a:lnTo>
                    <a:pt x="1387" y="54"/>
                  </a:lnTo>
                  <a:lnTo>
                    <a:pt x="1375" y="54"/>
                  </a:lnTo>
                  <a:lnTo>
                    <a:pt x="1357" y="54"/>
                  </a:lnTo>
                  <a:lnTo>
                    <a:pt x="1345" y="54"/>
                  </a:lnTo>
                  <a:lnTo>
                    <a:pt x="1333" y="60"/>
                  </a:lnTo>
                  <a:lnTo>
                    <a:pt x="1309" y="66"/>
                  </a:lnTo>
                  <a:lnTo>
                    <a:pt x="1262" y="84"/>
                  </a:lnTo>
                  <a:lnTo>
                    <a:pt x="1220" y="102"/>
                  </a:lnTo>
                  <a:lnTo>
                    <a:pt x="1178" y="114"/>
                  </a:lnTo>
                  <a:lnTo>
                    <a:pt x="1142" y="126"/>
                  </a:lnTo>
                  <a:lnTo>
                    <a:pt x="1100" y="138"/>
                  </a:lnTo>
                  <a:lnTo>
                    <a:pt x="1058" y="150"/>
                  </a:lnTo>
                  <a:lnTo>
                    <a:pt x="1016" y="156"/>
                  </a:lnTo>
                  <a:lnTo>
                    <a:pt x="945" y="168"/>
                  </a:lnTo>
                  <a:lnTo>
                    <a:pt x="879" y="174"/>
                  </a:lnTo>
                  <a:lnTo>
                    <a:pt x="819" y="174"/>
                  </a:lnTo>
                  <a:lnTo>
                    <a:pt x="759" y="168"/>
                  </a:lnTo>
                  <a:lnTo>
                    <a:pt x="706" y="162"/>
                  </a:lnTo>
                  <a:lnTo>
                    <a:pt x="652" y="150"/>
                  </a:lnTo>
                  <a:lnTo>
                    <a:pt x="610" y="138"/>
                  </a:lnTo>
                  <a:lnTo>
                    <a:pt x="568" y="126"/>
                  </a:lnTo>
                  <a:lnTo>
                    <a:pt x="532" y="114"/>
                  </a:lnTo>
                  <a:lnTo>
                    <a:pt x="502" y="102"/>
                  </a:lnTo>
                  <a:lnTo>
                    <a:pt x="478" y="90"/>
                  </a:lnTo>
                  <a:lnTo>
                    <a:pt x="460" y="78"/>
                  </a:lnTo>
                  <a:lnTo>
                    <a:pt x="442" y="66"/>
                  </a:lnTo>
                  <a:lnTo>
                    <a:pt x="425" y="54"/>
                  </a:lnTo>
                  <a:lnTo>
                    <a:pt x="407" y="42"/>
                  </a:lnTo>
                  <a:lnTo>
                    <a:pt x="401" y="42"/>
                  </a:lnTo>
                  <a:lnTo>
                    <a:pt x="395" y="42"/>
                  </a:lnTo>
                  <a:lnTo>
                    <a:pt x="389" y="42"/>
                  </a:lnTo>
                  <a:lnTo>
                    <a:pt x="383" y="42"/>
                  </a:lnTo>
                  <a:lnTo>
                    <a:pt x="377" y="48"/>
                  </a:lnTo>
                  <a:lnTo>
                    <a:pt x="371" y="54"/>
                  </a:lnTo>
                  <a:lnTo>
                    <a:pt x="359" y="66"/>
                  </a:lnTo>
                  <a:lnTo>
                    <a:pt x="347" y="78"/>
                  </a:lnTo>
                  <a:lnTo>
                    <a:pt x="341" y="84"/>
                  </a:lnTo>
                  <a:lnTo>
                    <a:pt x="335" y="90"/>
                  </a:lnTo>
                  <a:lnTo>
                    <a:pt x="323" y="102"/>
                  </a:lnTo>
                  <a:lnTo>
                    <a:pt x="305" y="108"/>
                  </a:lnTo>
                  <a:lnTo>
                    <a:pt x="287" y="114"/>
                  </a:lnTo>
                  <a:lnTo>
                    <a:pt x="263" y="120"/>
                  </a:lnTo>
                  <a:lnTo>
                    <a:pt x="239" y="126"/>
                  </a:lnTo>
                  <a:lnTo>
                    <a:pt x="215" y="132"/>
                  </a:lnTo>
                  <a:lnTo>
                    <a:pt x="191" y="132"/>
                  </a:lnTo>
                  <a:lnTo>
                    <a:pt x="167" y="138"/>
                  </a:lnTo>
                  <a:lnTo>
                    <a:pt x="144" y="138"/>
                  </a:lnTo>
                  <a:lnTo>
                    <a:pt x="120" y="138"/>
                  </a:lnTo>
                  <a:lnTo>
                    <a:pt x="90" y="132"/>
                  </a:lnTo>
                  <a:lnTo>
                    <a:pt x="66" y="132"/>
                  </a:lnTo>
                  <a:lnTo>
                    <a:pt x="42" y="126"/>
                  </a:lnTo>
                  <a:lnTo>
                    <a:pt x="24" y="120"/>
                  </a:lnTo>
                  <a:lnTo>
                    <a:pt x="0" y="114"/>
                  </a:lnTo>
                  <a:lnTo>
                    <a:pt x="0" y="96"/>
                  </a:lnTo>
                  <a:lnTo>
                    <a:pt x="24" y="102"/>
                  </a:lnTo>
                  <a:lnTo>
                    <a:pt x="42" y="108"/>
                  </a:lnTo>
                  <a:lnTo>
                    <a:pt x="66" y="114"/>
                  </a:lnTo>
                  <a:lnTo>
                    <a:pt x="90" y="114"/>
                  </a:lnTo>
                  <a:lnTo>
                    <a:pt x="120" y="120"/>
                  </a:lnTo>
                  <a:lnTo>
                    <a:pt x="144" y="120"/>
                  </a:lnTo>
                  <a:lnTo>
                    <a:pt x="167" y="120"/>
                  </a:lnTo>
                  <a:lnTo>
                    <a:pt x="191" y="114"/>
                  </a:lnTo>
                  <a:lnTo>
                    <a:pt x="215" y="114"/>
                  </a:lnTo>
                  <a:lnTo>
                    <a:pt x="239" y="108"/>
                  </a:lnTo>
                  <a:lnTo>
                    <a:pt x="263" y="102"/>
                  </a:lnTo>
                  <a:lnTo>
                    <a:pt x="287" y="96"/>
                  </a:lnTo>
                  <a:lnTo>
                    <a:pt x="305" y="90"/>
                  </a:lnTo>
                  <a:lnTo>
                    <a:pt x="323" y="84"/>
                  </a:lnTo>
                  <a:lnTo>
                    <a:pt x="335" y="72"/>
                  </a:lnTo>
                  <a:lnTo>
                    <a:pt x="341" y="66"/>
                  </a:lnTo>
                  <a:lnTo>
                    <a:pt x="347" y="60"/>
                  </a:lnTo>
                  <a:lnTo>
                    <a:pt x="359" y="48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95" y="24"/>
                  </a:lnTo>
                  <a:lnTo>
                    <a:pt x="401" y="24"/>
                  </a:lnTo>
                  <a:lnTo>
                    <a:pt x="407" y="24"/>
                  </a:lnTo>
                  <a:lnTo>
                    <a:pt x="425" y="36"/>
                  </a:lnTo>
                  <a:lnTo>
                    <a:pt x="442" y="48"/>
                  </a:lnTo>
                  <a:lnTo>
                    <a:pt x="460" y="60"/>
                  </a:lnTo>
                  <a:lnTo>
                    <a:pt x="478" y="72"/>
                  </a:lnTo>
                  <a:lnTo>
                    <a:pt x="502" y="84"/>
                  </a:lnTo>
                  <a:lnTo>
                    <a:pt x="532" y="96"/>
                  </a:lnTo>
                  <a:lnTo>
                    <a:pt x="568" y="108"/>
                  </a:lnTo>
                  <a:lnTo>
                    <a:pt x="610" y="120"/>
                  </a:lnTo>
                  <a:lnTo>
                    <a:pt x="652" y="132"/>
                  </a:lnTo>
                  <a:lnTo>
                    <a:pt x="706" y="144"/>
                  </a:lnTo>
                  <a:lnTo>
                    <a:pt x="759" y="150"/>
                  </a:lnTo>
                  <a:lnTo>
                    <a:pt x="819" y="156"/>
                  </a:lnTo>
                  <a:lnTo>
                    <a:pt x="879" y="156"/>
                  </a:lnTo>
                  <a:lnTo>
                    <a:pt x="945" y="150"/>
                  </a:lnTo>
                  <a:lnTo>
                    <a:pt x="1016" y="138"/>
                  </a:lnTo>
                  <a:lnTo>
                    <a:pt x="1058" y="132"/>
                  </a:lnTo>
                  <a:lnTo>
                    <a:pt x="1100" y="120"/>
                  </a:lnTo>
                  <a:lnTo>
                    <a:pt x="1142" y="108"/>
                  </a:lnTo>
                  <a:lnTo>
                    <a:pt x="1178" y="96"/>
                  </a:lnTo>
                  <a:lnTo>
                    <a:pt x="1220" y="84"/>
                  </a:lnTo>
                  <a:lnTo>
                    <a:pt x="1262" y="66"/>
                  </a:lnTo>
                  <a:lnTo>
                    <a:pt x="1309" y="48"/>
                  </a:lnTo>
                  <a:lnTo>
                    <a:pt x="1333" y="42"/>
                  </a:lnTo>
                  <a:lnTo>
                    <a:pt x="1345" y="36"/>
                  </a:lnTo>
                  <a:lnTo>
                    <a:pt x="1357" y="36"/>
                  </a:lnTo>
                  <a:lnTo>
                    <a:pt x="1375" y="36"/>
                  </a:lnTo>
                  <a:lnTo>
                    <a:pt x="1387" y="36"/>
                  </a:lnTo>
                  <a:lnTo>
                    <a:pt x="1399" y="36"/>
                  </a:lnTo>
                  <a:lnTo>
                    <a:pt x="1411" y="42"/>
                  </a:lnTo>
                  <a:lnTo>
                    <a:pt x="1429" y="42"/>
                  </a:lnTo>
                  <a:lnTo>
                    <a:pt x="1441" y="48"/>
                  </a:lnTo>
                  <a:lnTo>
                    <a:pt x="1459" y="60"/>
                  </a:lnTo>
                  <a:lnTo>
                    <a:pt x="1477" y="66"/>
                  </a:lnTo>
                  <a:lnTo>
                    <a:pt x="1483" y="72"/>
                  </a:lnTo>
                  <a:lnTo>
                    <a:pt x="1495" y="78"/>
                  </a:lnTo>
                  <a:lnTo>
                    <a:pt x="1507" y="84"/>
                  </a:lnTo>
                  <a:lnTo>
                    <a:pt x="1525" y="84"/>
                  </a:lnTo>
                  <a:lnTo>
                    <a:pt x="1561" y="90"/>
                  </a:lnTo>
                  <a:lnTo>
                    <a:pt x="1602" y="96"/>
                  </a:lnTo>
                  <a:lnTo>
                    <a:pt x="1644" y="102"/>
                  </a:lnTo>
                  <a:lnTo>
                    <a:pt x="1692" y="102"/>
                  </a:lnTo>
                  <a:lnTo>
                    <a:pt x="1794" y="102"/>
                  </a:lnTo>
                  <a:lnTo>
                    <a:pt x="1895" y="102"/>
                  </a:lnTo>
                  <a:lnTo>
                    <a:pt x="1938" y="102"/>
                  </a:lnTo>
                  <a:lnTo>
                    <a:pt x="1971" y="96"/>
                  </a:lnTo>
                  <a:lnTo>
                    <a:pt x="2019" y="77"/>
                  </a:lnTo>
                  <a:lnTo>
                    <a:pt x="2063" y="57"/>
                  </a:lnTo>
                  <a:lnTo>
                    <a:pt x="2111" y="38"/>
                  </a:lnTo>
                  <a:lnTo>
                    <a:pt x="2145" y="18"/>
                  </a:lnTo>
                  <a:lnTo>
                    <a:pt x="2172" y="9"/>
                  </a:lnTo>
                  <a:lnTo>
                    <a:pt x="2202" y="0"/>
                  </a:lnTo>
                  <a:lnTo>
                    <a:pt x="2235" y="3"/>
                  </a:lnTo>
                  <a:lnTo>
                    <a:pt x="2250" y="24"/>
                  </a:lnTo>
                  <a:lnTo>
                    <a:pt x="2262" y="51"/>
                  </a:lnTo>
                  <a:lnTo>
                    <a:pt x="2290" y="72"/>
                  </a:lnTo>
                  <a:lnTo>
                    <a:pt x="2296" y="78"/>
                  </a:lnTo>
                  <a:lnTo>
                    <a:pt x="2308" y="84"/>
                  </a:lnTo>
                  <a:lnTo>
                    <a:pt x="2326" y="90"/>
                  </a:lnTo>
                  <a:lnTo>
                    <a:pt x="2350" y="102"/>
                  </a:lnTo>
                  <a:lnTo>
                    <a:pt x="2380" y="108"/>
                  </a:lnTo>
                  <a:lnTo>
                    <a:pt x="2416" y="114"/>
                  </a:lnTo>
                  <a:lnTo>
                    <a:pt x="2446" y="108"/>
                  </a:lnTo>
                  <a:lnTo>
                    <a:pt x="2481" y="108"/>
                  </a:lnTo>
                  <a:lnTo>
                    <a:pt x="2511" y="102"/>
                  </a:lnTo>
                  <a:lnTo>
                    <a:pt x="2541" y="96"/>
                  </a:lnTo>
                  <a:lnTo>
                    <a:pt x="2559" y="96"/>
                  </a:lnTo>
                  <a:lnTo>
                    <a:pt x="2595" y="84"/>
                  </a:lnTo>
                  <a:lnTo>
                    <a:pt x="2619" y="72"/>
                  </a:lnTo>
                  <a:lnTo>
                    <a:pt x="2643" y="54"/>
                  </a:lnTo>
                  <a:lnTo>
                    <a:pt x="2661" y="42"/>
                  </a:lnTo>
                  <a:lnTo>
                    <a:pt x="2673" y="24"/>
                  </a:lnTo>
                  <a:lnTo>
                    <a:pt x="2697" y="18"/>
                  </a:lnTo>
                  <a:lnTo>
                    <a:pt x="2715" y="24"/>
                  </a:lnTo>
                  <a:lnTo>
                    <a:pt x="2715" y="48"/>
                  </a:lnTo>
                  <a:lnTo>
                    <a:pt x="2709" y="78"/>
                  </a:lnTo>
                  <a:lnTo>
                    <a:pt x="2709" y="108"/>
                  </a:lnTo>
                  <a:lnTo>
                    <a:pt x="2727" y="114"/>
                  </a:lnTo>
                  <a:lnTo>
                    <a:pt x="2744" y="120"/>
                  </a:lnTo>
                  <a:lnTo>
                    <a:pt x="2768" y="126"/>
                  </a:lnTo>
                  <a:lnTo>
                    <a:pt x="2792" y="132"/>
                  </a:lnTo>
                  <a:lnTo>
                    <a:pt x="2816" y="132"/>
                  </a:lnTo>
                  <a:lnTo>
                    <a:pt x="2846" y="132"/>
                  </a:lnTo>
                  <a:lnTo>
                    <a:pt x="2870" y="132"/>
                  </a:lnTo>
                  <a:lnTo>
                    <a:pt x="2906" y="132"/>
                  </a:lnTo>
                  <a:lnTo>
                    <a:pt x="2972" y="126"/>
                  </a:lnTo>
                  <a:lnTo>
                    <a:pt x="3049" y="114"/>
                  </a:lnTo>
                  <a:lnTo>
                    <a:pt x="3127" y="102"/>
                  </a:lnTo>
                  <a:lnTo>
                    <a:pt x="3205" y="90"/>
                  </a:lnTo>
                  <a:lnTo>
                    <a:pt x="3336" y="78"/>
                  </a:lnTo>
                  <a:lnTo>
                    <a:pt x="3426" y="72"/>
                  </a:lnTo>
                  <a:lnTo>
                    <a:pt x="3456" y="66"/>
                  </a:lnTo>
                  <a:lnTo>
                    <a:pt x="3462" y="66"/>
                  </a:lnTo>
                  <a:lnTo>
                    <a:pt x="3474" y="60"/>
                  </a:lnTo>
                  <a:lnTo>
                    <a:pt x="3486" y="48"/>
                  </a:lnTo>
                  <a:lnTo>
                    <a:pt x="3498" y="48"/>
                  </a:lnTo>
                  <a:lnTo>
                    <a:pt x="3510" y="42"/>
                  </a:lnTo>
                  <a:lnTo>
                    <a:pt x="3522" y="42"/>
                  </a:lnTo>
                  <a:lnTo>
                    <a:pt x="3534" y="36"/>
                  </a:lnTo>
                  <a:lnTo>
                    <a:pt x="3546" y="36"/>
                  </a:lnTo>
                  <a:lnTo>
                    <a:pt x="3564" y="36"/>
                  </a:lnTo>
                  <a:lnTo>
                    <a:pt x="3582" y="42"/>
                  </a:lnTo>
                  <a:lnTo>
                    <a:pt x="3600" y="42"/>
                  </a:lnTo>
                  <a:lnTo>
                    <a:pt x="3617" y="54"/>
                  </a:lnTo>
                  <a:lnTo>
                    <a:pt x="3635" y="60"/>
                  </a:lnTo>
                  <a:lnTo>
                    <a:pt x="3647" y="66"/>
                  </a:lnTo>
                  <a:lnTo>
                    <a:pt x="3659" y="72"/>
                  </a:lnTo>
                  <a:lnTo>
                    <a:pt x="3689" y="78"/>
                  </a:lnTo>
                  <a:lnTo>
                    <a:pt x="3731" y="90"/>
                  </a:lnTo>
                  <a:lnTo>
                    <a:pt x="3767" y="96"/>
                  </a:lnTo>
                  <a:lnTo>
                    <a:pt x="3815" y="102"/>
                  </a:lnTo>
                  <a:lnTo>
                    <a:pt x="3863" y="102"/>
                  </a:lnTo>
                  <a:lnTo>
                    <a:pt x="3916" y="102"/>
                  </a:lnTo>
                  <a:lnTo>
                    <a:pt x="3970" y="102"/>
                  </a:lnTo>
                  <a:lnTo>
                    <a:pt x="4024" y="102"/>
                  </a:lnTo>
                  <a:lnTo>
                    <a:pt x="4078" y="102"/>
                  </a:lnTo>
                  <a:lnTo>
                    <a:pt x="4132" y="96"/>
                  </a:lnTo>
                  <a:lnTo>
                    <a:pt x="4186" y="90"/>
                  </a:lnTo>
                  <a:lnTo>
                    <a:pt x="4239" y="78"/>
                  </a:lnTo>
                  <a:lnTo>
                    <a:pt x="4287" y="72"/>
                  </a:lnTo>
                  <a:lnTo>
                    <a:pt x="4341" y="54"/>
                  </a:lnTo>
                  <a:lnTo>
                    <a:pt x="4383" y="42"/>
                  </a:lnTo>
                  <a:lnTo>
                    <a:pt x="4419" y="30"/>
                  </a:lnTo>
                  <a:lnTo>
                    <a:pt x="4449" y="18"/>
                  </a:lnTo>
                  <a:lnTo>
                    <a:pt x="4478" y="12"/>
                  </a:lnTo>
                  <a:lnTo>
                    <a:pt x="4502" y="6"/>
                  </a:lnTo>
                  <a:lnTo>
                    <a:pt x="4526" y="0"/>
                  </a:lnTo>
                  <a:lnTo>
                    <a:pt x="4544" y="0"/>
                  </a:lnTo>
                  <a:lnTo>
                    <a:pt x="4562" y="0"/>
                  </a:lnTo>
                  <a:lnTo>
                    <a:pt x="4574" y="6"/>
                  </a:lnTo>
                  <a:lnTo>
                    <a:pt x="4586" y="12"/>
                  </a:lnTo>
                  <a:lnTo>
                    <a:pt x="4598" y="18"/>
                  </a:lnTo>
                  <a:lnTo>
                    <a:pt x="4604" y="24"/>
                  </a:lnTo>
                  <a:lnTo>
                    <a:pt x="4610" y="30"/>
                  </a:lnTo>
                  <a:lnTo>
                    <a:pt x="4616" y="36"/>
                  </a:lnTo>
                  <a:lnTo>
                    <a:pt x="4622" y="48"/>
                  </a:lnTo>
                  <a:lnTo>
                    <a:pt x="4628" y="60"/>
                  </a:lnTo>
                  <a:lnTo>
                    <a:pt x="4634" y="66"/>
                  </a:lnTo>
                  <a:lnTo>
                    <a:pt x="4640" y="78"/>
                  </a:lnTo>
                  <a:lnTo>
                    <a:pt x="4652" y="84"/>
                  </a:lnTo>
                  <a:lnTo>
                    <a:pt x="4670" y="90"/>
                  </a:lnTo>
                  <a:lnTo>
                    <a:pt x="4682" y="96"/>
                  </a:lnTo>
                  <a:lnTo>
                    <a:pt x="4706" y="102"/>
                  </a:lnTo>
                  <a:lnTo>
                    <a:pt x="4724" y="108"/>
                  </a:lnTo>
                  <a:lnTo>
                    <a:pt x="4748" y="114"/>
                  </a:lnTo>
                  <a:lnTo>
                    <a:pt x="4771" y="114"/>
                  </a:lnTo>
                  <a:lnTo>
                    <a:pt x="4801" y="114"/>
                  </a:lnTo>
                  <a:lnTo>
                    <a:pt x="4831" y="108"/>
                  </a:lnTo>
                  <a:lnTo>
                    <a:pt x="4861" y="102"/>
                  </a:lnTo>
                  <a:lnTo>
                    <a:pt x="4891" y="96"/>
                  </a:lnTo>
                  <a:lnTo>
                    <a:pt x="4927" y="84"/>
                  </a:lnTo>
                  <a:lnTo>
                    <a:pt x="4957" y="66"/>
                  </a:lnTo>
                  <a:lnTo>
                    <a:pt x="4993" y="48"/>
                  </a:lnTo>
                  <a:lnTo>
                    <a:pt x="5017" y="36"/>
                  </a:lnTo>
                  <a:lnTo>
                    <a:pt x="5029" y="30"/>
                  </a:lnTo>
                  <a:lnTo>
                    <a:pt x="5061" y="24"/>
                  </a:lnTo>
                  <a:lnTo>
                    <a:pt x="5091" y="17"/>
                  </a:lnTo>
                  <a:lnTo>
                    <a:pt x="5118" y="14"/>
                  </a:lnTo>
                  <a:lnTo>
                    <a:pt x="5145" y="9"/>
                  </a:lnTo>
                  <a:lnTo>
                    <a:pt x="5175" y="9"/>
                  </a:lnTo>
                  <a:lnTo>
                    <a:pt x="5199" y="8"/>
                  </a:lnTo>
                  <a:lnTo>
                    <a:pt x="5219" y="9"/>
                  </a:lnTo>
                  <a:lnTo>
                    <a:pt x="5238" y="9"/>
                  </a:lnTo>
                  <a:lnTo>
                    <a:pt x="5258" y="11"/>
                  </a:lnTo>
                  <a:lnTo>
                    <a:pt x="5280" y="9"/>
                  </a:lnTo>
                  <a:lnTo>
                    <a:pt x="5304" y="11"/>
                  </a:lnTo>
                  <a:lnTo>
                    <a:pt x="5327" y="8"/>
                  </a:lnTo>
                  <a:lnTo>
                    <a:pt x="5351" y="8"/>
                  </a:lnTo>
                  <a:lnTo>
                    <a:pt x="5390" y="9"/>
                  </a:lnTo>
                  <a:lnTo>
                    <a:pt x="5435" y="24"/>
                  </a:lnTo>
                  <a:lnTo>
                    <a:pt x="5447" y="30"/>
                  </a:lnTo>
                  <a:lnTo>
                    <a:pt x="5453" y="36"/>
                  </a:lnTo>
                  <a:lnTo>
                    <a:pt x="5453" y="42"/>
                  </a:lnTo>
                  <a:lnTo>
                    <a:pt x="5459" y="48"/>
                  </a:lnTo>
                  <a:lnTo>
                    <a:pt x="5459" y="54"/>
                  </a:lnTo>
                  <a:lnTo>
                    <a:pt x="5459" y="60"/>
                  </a:lnTo>
                  <a:lnTo>
                    <a:pt x="5459" y="66"/>
                  </a:lnTo>
                  <a:lnTo>
                    <a:pt x="5465" y="66"/>
                  </a:lnTo>
                  <a:lnTo>
                    <a:pt x="5465" y="72"/>
                  </a:lnTo>
                  <a:lnTo>
                    <a:pt x="5477" y="72"/>
                  </a:lnTo>
                  <a:lnTo>
                    <a:pt x="5489" y="78"/>
                  </a:lnTo>
                  <a:lnTo>
                    <a:pt x="5501" y="84"/>
                  </a:lnTo>
                  <a:lnTo>
                    <a:pt x="5519" y="84"/>
                  </a:lnTo>
                  <a:lnTo>
                    <a:pt x="5555" y="90"/>
                  </a:lnTo>
                  <a:lnTo>
                    <a:pt x="5603" y="90"/>
                  </a:lnTo>
                  <a:lnTo>
                    <a:pt x="5656" y="90"/>
                  </a:lnTo>
                  <a:lnTo>
                    <a:pt x="5710" y="84"/>
                  </a:lnTo>
                  <a:lnTo>
                    <a:pt x="5740" y="78"/>
                  </a:lnTo>
                  <a:lnTo>
                    <a:pt x="5770" y="72"/>
                  </a:lnTo>
                  <a:lnTo>
                    <a:pt x="5770" y="90"/>
                  </a:lnTo>
                  <a:lnTo>
                    <a:pt x="5770" y="90"/>
                  </a:lnTo>
                  <a:lnTo>
                    <a:pt x="5740" y="96"/>
                  </a:lnTo>
                  <a:lnTo>
                    <a:pt x="5710" y="102"/>
                  </a:lnTo>
                  <a:lnTo>
                    <a:pt x="5656" y="108"/>
                  </a:lnTo>
                  <a:lnTo>
                    <a:pt x="5603" y="108"/>
                  </a:lnTo>
                  <a:lnTo>
                    <a:pt x="5555" y="108"/>
                  </a:lnTo>
                  <a:lnTo>
                    <a:pt x="5519" y="102"/>
                  </a:lnTo>
                  <a:lnTo>
                    <a:pt x="5501" y="102"/>
                  </a:lnTo>
                  <a:lnTo>
                    <a:pt x="5489" y="96"/>
                  </a:lnTo>
                  <a:lnTo>
                    <a:pt x="5477" y="90"/>
                  </a:lnTo>
                  <a:lnTo>
                    <a:pt x="5465" y="90"/>
                  </a:lnTo>
                  <a:lnTo>
                    <a:pt x="5465" y="84"/>
                  </a:lnTo>
                  <a:lnTo>
                    <a:pt x="5459" y="84"/>
                  </a:lnTo>
                  <a:lnTo>
                    <a:pt x="5459" y="78"/>
                  </a:lnTo>
                  <a:lnTo>
                    <a:pt x="5459" y="72"/>
                  </a:lnTo>
                  <a:lnTo>
                    <a:pt x="5459" y="66"/>
                  </a:lnTo>
                  <a:lnTo>
                    <a:pt x="5453" y="60"/>
                  </a:lnTo>
                  <a:lnTo>
                    <a:pt x="5453" y="54"/>
                  </a:lnTo>
                  <a:lnTo>
                    <a:pt x="5447" y="48"/>
                  </a:lnTo>
                  <a:lnTo>
                    <a:pt x="5435" y="42"/>
                  </a:lnTo>
                  <a:lnTo>
                    <a:pt x="5429" y="36"/>
                  </a:lnTo>
                  <a:lnTo>
                    <a:pt x="5423" y="36"/>
                  </a:lnTo>
                  <a:lnTo>
                    <a:pt x="5405" y="30"/>
                  </a:lnTo>
                  <a:lnTo>
                    <a:pt x="5393" y="30"/>
                  </a:lnTo>
                  <a:lnTo>
                    <a:pt x="5370" y="23"/>
                  </a:lnTo>
                  <a:lnTo>
                    <a:pt x="5346" y="24"/>
                  </a:lnTo>
                  <a:lnTo>
                    <a:pt x="5325" y="27"/>
                  </a:lnTo>
                  <a:lnTo>
                    <a:pt x="5298" y="29"/>
                  </a:lnTo>
                  <a:lnTo>
                    <a:pt x="5270" y="29"/>
                  </a:lnTo>
                  <a:lnTo>
                    <a:pt x="5247" y="26"/>
                  </a:lnTo>
                  <a:lnTo>
                    <a:pt x="5219" y="24"/>
                  </a:lnTo>
                  <a:lnTo>
                    <a:pt x="5199" y="21"/>
                  </a:lnTo>
                  <a:lnTo>
                    <a:pt x="5174" y="2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accent2">
                    <a:gamma/>
                    <a:tint val="9686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PE"/>
            </a:p>
          </p:txBody>
        </p:sp>
      </p:grpSp>
      <p:sp>
        <p:nvSpPr>
          <p:cNvPr id="12312" name="Rectangle 24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00200"/>
            <a:ext cx="7772400" cy="18288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Haga clic para cambiar el estilo de título	</a:t>
            </a:r>
          </a:p>
        </p:txBody>
      </p:sp>
      <p:sp>
        <p:nvSpPr>
          <p:cNvPr id="12313" name="Rectangle 2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Haga clic para modificar el estilo de subtítulo del patrón</a:t>
            </a:r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7" name="Rectangle 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8" name="Rectangle 2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8FA7A-5352-46EF-AE70-43AC26DA33C3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189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A8176-8226-4E77-A3F5-7881DCF74A1E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2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2B62A-AEDA-4434-8496-30A04C8B6524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87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2413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PE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PE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898" y="3346"/>
                <a:ext cx="2851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PE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PE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PE"/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PE"/>
            </a:p>
          </p:txBody>
        </p:sp>
      </p:grpSp>
      <p:sp>
        <p:nvSpPr>
          <p:cNvPr id="112651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12652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F6F84-DEDE-4C77-8BA0-E8631108C9E8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693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2C3836-5620-4AAA-9E75-B16D2A0228FD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634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DA2CA-1512-4E2D-A7BE-E4689D4287DB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76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8D126-E63F-41D8-8F06-D8A583485420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689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1772D-3AE3-4D6D-9C53-530DAD9C6D91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03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1C355-97BE-41D5-B7F4-F40B332F523F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7824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7F0602-B2AA-481C-AB05-ECC467D814E3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889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ABC92-E796-4FB4-B113-CA8B56F460C8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10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2C9F74-4B4D-4733-8AA3-414FD3EA76A1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056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PE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56525-5271-4DA3-A2BE-7C701BA03AEA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72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0CA81-8E41-4A83-A0FC-449CCCB6FEF2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011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C665B-6F61-4214-9055-10CB861B0DE6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62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 y texto e imágenes prediseñ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imágenes prediseñadas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s-ES" noProof="0" smtClean="0"/>
              <a:t>Haga clic en el icono para agregar una imagen prediseñada</a:t>
            </a:r>
            <a:endParaRPr lang="es-PE" noProof="0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A4F55-4B94-4C06-BD80-D8692E913F57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242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2A1E4-798B-4FD9-96C3-F199EEA3A5A1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250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ítulo y objetos encima del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7532C2-09AE-43DA-A2F7-E68FFB4BBA50}" type="slidenum">
              <a:rPr lang="es-CO" smtClean="0"/>
              <a:pPr>
                <a:defRPr/>
              </a:pPr>
              <a:t>‹Nº›</a:t>
            </a:fld>
            <a:endParaRPr lang="es-CO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8017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ítulo, imágenes prediseñada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imágenes prediseñadas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noProof="0" smtClean="0"/>
              <a:t>Haga clic en el icono para agregar una imagen prediseñada</a:t>
            </a:r>
            <a:endParaRPr lang="es-PE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A4F55-4B94-4C06-BD80-D8692E913F57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9547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ítulo, objeto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A4F55-4B94-4C06-BD80-D8692E913F57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5244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82D22-7768-4B24-8574-FE4569994476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911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D7517-F9F1-4E3B-984B-153BBB8E3B50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97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F30C3-6AF8-4EB2-B13C-D2C73E02FD28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40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59B97-E159-4AF9-9975-D2EDBBDD0880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9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00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DDDF99-4C9A-4A34-A83C-36C4A7DE6BA1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0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A858B-0576-4686-B6F9-D611D89D96CD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02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287DC-E229-4A94-A443-457F421493A0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89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PE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9D004B-57F8-40AE-BD77-140632248A38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13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>
            <a:grpSpLocks/>
          </p:cNvGrpSpPr>
          <p:nvPr/>
        </p:nvGrpSpPr>
        <p:grpSpPr bwMode="auto">
          <a:xfrm>
            <a:off x="0" y="0"/>
            <a:ext cx="9159875" cy="6858000"/>
            <a:chOff x="0" y="0"/>
            <a:chExt cx="5770" cy="4320"/>
          </a:xfrm>
        </p:grpSpPr>
        <p:sp>
          <p:nvSpPr>
            <p:cNvPr id="11267" name="Rectangle 3"/>
            <p:cNvSpPr>
              <a:spLocks noChangeArrowheads="1"/>
            </p:cNvSpPr>
            <p:nvPr userDrawn="1"/>
          </p:nvSpPr>
          <p:spPr bwMode="hidden">
            <a:xfrm>
              <a:off x="5232" y="1"/>
              <a:ext cx="528" cy="431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94118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68" name="Rectangle 4"/>
            <p:cNvSpPr>
              <a:spLocks noChangeArrowheads="1"/>
            </p:cNvSpPr>
            <p:nvPr userDrawn="1"/>
          </p:nvSpPr>
          <p:spPr bwMode="hidden">
            <a:xfrm>
              <a:off x="1056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69" name="Rectangle 5"/>
            <p:cNvSpPr>
              <a:spLocks noChangeArrowheads="1"/>
            </p:cNvSpPr>
            <p:nvPr userDrawn="1"/>
          </p:nvSpPr>
          <p:spPr bwMode="hidden">
            <a:xfrm>
              <a:off x="1728" y="0"/>
              <a:ext cx="43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70" name="Rectangle 6"/>
            <p:cNvSpPr>
              <a:spLocks noChangeArrowheads="1"/>
            </p:cNvSpPr>
            <p:nvPr userDrawn="1"/>
          </p:nvSpPr>
          <p:spPr bwMode="hidden">
            <a:xfrm>
              <a:off x="2256" y="0"/>
              <a:ext cx="240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71" name="Rectangle 7"/>
            <p:cNvSpPr>
              <a:spLocks noChangeArrowheads="1"/>
            </p:cNvSpPr>
            <p:nvPr userDrawn="1"/>
          </p:nvSpPr>
          <p:spPr bwMode="hidden">
            <a:xfrm>
              <a:off x="1344" y="0"/>
              <a:ext cx="38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72" name="Rectangle 8"/>
            <p:cNvSpPr>
              <a:spLocks noChangeArrowheads="1"/>
            </p:cNvSpPr>
            <p:nvPr userDrawn="1"/>
          </p:nvSpPr>
          <p:spPr bwMode="hidden">
            <a:xfrm>
              <a:off x="480" y="0"/>
              <a:ext cx="576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73" name="Rectangle 9"/>
            <p:cNvSpPr>
              <a:spLocks noChangeArrowheads="1"/>
            </p:cNvSpPr>
            <p:nvPr userDrawn="1"/>
          </p:nvSpPr>
          <p:spPr bwMode="hidden">
            <a:xfrm>
              <a:off x="288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8470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74" name="Rectangle 10"/>
            <p:cNvSpPr>
              <a:spLocks noChangeArrowheads="1"/>
            </p:cNvSpPr>
            <p:nvPr userDrawn="1"/>
          </p:nvSpPr>
          <p:spPr bwMode="hidden">
            <a:xfrm>
              <a:off x="0" y="0"/>
              <a:ext cx="288" cy="4320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75" name="Rectangle 11"/>
            <p:cNvSpPr>
              <a:spLocks noChangeArrowheads="1"/>
            </p:cNvSpPr>
            <p:nvPr userDrawn="1"/>
          </p:nvSpPr>
          <p:spPr bwMode="hidden">
            <a:xfrm>
              <a:off x="2160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76" name="Rectangle 12"/>
            <p:cNvSpPr>
              <a:spLocks noChangeArrowheads="1"/>
            </p:cNvSpPr>
            <p:nvPr userDrawn="1"/>
          </p:nvSpPr>
          <p:spPr bwMode="hidden">
            <a:xfrm>
              <a:off x="2784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77" name="Rectangle 13"/>
            <p:cNvSpPr>
              <a:spLocks noChangeArrowheads="1"/>
            </p:cNvSpPr>
            <p:nvPr userDrawn="1"/>
          </p:nvSpPr>
          <p:spPr bwMode="hidden">
            <a:xfrm>
              <a:off x="1248" y="0"/>
              <a:ext cx="144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78" name="Rectangle 14"/>
            <p:cNvSpPr>
              <a:spLocks noChangeArrowheads="1"/>
            </p:cNvSpPr>
            <p:nvPr userDrawn="1"/>
          </p:nvSpPr>
          <p:spPr bwMode="hidden">
            <a:xfrm>
              <a:off x="3300" y="0"/>
              <a:ext cx="252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79" name="Rectangle 15"/>
            <p:cNvSpPr>
              <a:spLocks noChangeArrowheads="1"/>
            </p:cNvSpPr>
            <p:nvPr userDrawn="1"/>
          </p:nvSpPr>
          <p:spPr bwMode="hidden">
            <a:xfrm>
              <a:off x="4656" y="0"/>
              <a:ext cx="14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80" name="Rectangle 16"/>
            <p:cNvSpPr>
              <a:spLocks noChangeArrowheads="1"/>
            </p:cNvSpPr>
            <p:nvPr userDrawn="1"/>
          </p:nvSpPr>
          <p:spPr bwMode="hidden">
            <a:xfrm>
              <a:off x="4608" y="0"/>
              <a:ext cx="67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81" name="Rectangle 17"/>
            <p:cNvSpPr>
              <a:spLocks noChangeArrowheads="1"/>
            </p:cNvSpPr>
            <p:nvPr userDrawn="1"/>
          </p:nvSpPr>
          <p:spPr bwMode="hidden">
            <a:xfrm>
              <a:off x="3504" y="0"/>
              <a:ext cx="62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82" name="Rectangle 18"/>
            <p:cNvSpPr>
              <a:spLocks noChangeArrowheads="1"/>
            </p:cNvSpPr>
            <p:nvPr userDrawn="1"/>
          </p:nvSpPr>
          <p:spPr bwMode="hidden">
            <a:xfrm>
              <a:off x="3840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83" name="Rectangle 19"/>
            <p:cNvSpPr>
              <a:spLocks noChangeArrowheads="1"/>
            </p:cNvSpPr>
            <p:nvPr userDrawn="1"/>
          </p:nvSpPr>
          <p:spPr bwMode="hidden">
            <a:xfrm>
              <a:off x="4368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84" name="Rectangle 20"/>
            <p:cNvSpPr>
              <a:spLocks noChangeArrowheads="1"/>
            </p:cNvSpPr>
            <p:nvPr userDrawn="1"/>
          </p:nvSpPr>
          <p:spPr bwMode="hidden">
            <a:xfrm>
              <a:off x="2680" y="0"/>
              <a:ext cx="15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85" name="Rectangle 21"/>
            <p:cNvSpPr>
              <a:spLocks noChangeArrowheads="1"/>
            </p:cNvSpPr>
            <p:nvPr userDrawn="1"/>
          </p:nvSpPr>
          <p:spPr bwMode="hidden">
            <a:xfrm>
              <a:off x="2366" y="0"/>
              <a:ext cx="336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86" name="Freeform 22"/>
            <p:cNvSpPr>
              <a:spLocks/>
            </p:cNvSpPr>
            <p:nvPr userDrawn="1"/>
          </p:nvSpPr>
          <p:spPr bwMode="hidden">
            <a:xfrm>
              <a:off x="1" y="3875"/>
              <a:ext cx="5760" cy="445"/>
            </a:xfrm>
            <a:custGeom>
              <a:avLst/>
              <a:gdLst/>
              <a:ahLst/>
              <a:cxnLst>
                <a:cxn ang="0">
                  <a:pos x="5700" y="86"/>
                </a:cxn>
                <a:cxn ang="0">
                  <a:pos x="5508" y="86"/>
                </a:cxn>
                <a:cxn ang="0">
                  <a:pos x="5454" y="76"/>
                </a:cxn>
                <a:cxn ang="0">
                  <a:pos x="5448" y="65"/>
                </a:cxn>
                <a:cxn ang="0">
                  <a:pos x="5442" y="44"/>
                </a:cxn>
                <a:cxn ang="0">
                  <a:pos x="5414" y="18"/>
                </a:cxn>
                <a:cxn ang="0">
                  <a:pos x="5332" y="7"/>
                </a:cxn>
                <a:cxn ang="0">
                  <a:pos x="5051" y="22"/>
                </a:cxn>
                <a:cxn ang="0">
                  <a:pos x="4986" y="55"/>
                </a:cxn>
                <a:cxn ang="0">
                  <a:pos x="4854" y="102"/>
                </a:cxn>
                <a:cxn ang="0">
                  <a:pos x="4740" y="112"/>
                </a:cxn>
                <a:cxn ang="0">
                  <a:pos x="4662" y="91"/>
                </a:cxn>
                <a:cxn ang="0">
                  <a:pos x="4598" y="25"/>
                </a:cxn>
                <a:cxn ang="0">
                  <a:pos x="4514" y="9"/>
                </a:cxn>
                <a:cxn ang="0">
                  <a:pos x="4410" y="39"/>
                </a:cxn>
                <a:cxn ang="0">
                  <a:pos x="4236" y="81"/>
                </a:cxn>
                <a:cxn ang="0">
                  <a:pos x="4020" y="102"/>
                </a:cxn>
                <a:cxn ang="0">
                  <a:pos x="3810" y="102"/>
                </a:cxn>
                <a:cxn ang="0">
                  <a:pos x="3654" y="76"/>
                </a:cxn>
                <a:cxn ang="0">
                  <a:pos x="3594" y="50"/>
                </a:cxn>
                <a:cxn ang="0">
                  <a:pos x="3528" y="44"/>
                </a:cxn>
                <a:cxn ang="0">
                  <a:pos x="3480" y="55"/>
                </a:cxn>
                <a:cxn ang="0">
                  <a:pos x="3420" y="76"/>
                </a:cxn>
                <a:cxn ang="0">
                  <a:pos x="3048" y="112"/>
                </a:cxn>
                <a:cxn ang="0">
                  <a:pos x="2844" y="128"/>
                </a:cxn>
                <a:cxn ang="0">
                  <a:pos x="2742" y="117"/>
                </a:cxn>
                <a:cxn ang="0">
                  <a:pos x="2710" y="56"/>
                </a:cxn>
                <a:cxn ang="0">
                  <a:pos x="2658" y="50"/>
                </a:cxn>
                <a:cxn ang="0">
                  <a:pos x="2558" y="95"/>
                </a:cxn>
                <a:cxn ang="0">
                  <a:pos x="2444" y="109"/>
                </a:cxn>
                <a:cxn ang="0">
                  <a:pos x="2322" y="91"/>
                </a:cxn>
                <a:cxn ang="0">
                  <a:pos x="2274" y="70"/>
                </a:cxn>
                <a:cxn ang="0">
                  <a:pos x="2185" y="3"/>
                </a:cxn>
                <a:cxn ang="0">
                  <a:pos x="2048" y="64"/>
                </a:cxn>
                <a:cxn ang="0">
                  <a:pos x="1794" y="102"/>
                </a:cxn>
                <a:cxn ang="0">
                  <a:pos x="1560" y="91"/>
                </a:cxn>
                <a:cxn ang="0">
                  <a:pos x="1482" y="76"/>
                </a:cxn>
                <a:cxn ang="0">
                  <a:pos x="1428" y="50"/>
                </a:cxn>
                <a:cxn ang="0">
                  <a:pos x="1374" y="44"/>
                </a:cxn>
                <a:cxn ang="0">
                  <a:pos x="1308" y="55"/>
                </a:cxn>
                <a:cxn ang="0">
                  <a:pos x="1140" y="107"/>
                </a:cxn>
                <a:cxn ang="0">
                  <a:pos x="948" y="143"/>
                </a:cxn>
                <a:cxn ang="0">
                  <a:pos x="708" y="138"/>
                </a:cxn>
                <a:cxn ang="0">
                  <a:pos x="534" y="96"/>
                </a:cxn>
                <a:cxn ang="0">
                  <a:pos x="444" y="55"/>
                </a:cxn>
                <a:cxn ang="0">
                  <a:pos x="396" y="34"/>
                </a:cxn>
                <a:cxn ang="0">
                  <a:pos x="378" y="39"/>
                </a:cxn>
                <a:cxn ang="0">
                  <a:pos x="342" y="70"/>
                </a:cxn>
                <a:cxn ang="0">
                  <a:pos x="288" y="96"/>
                </a:cxn>
                <a:cxn ang="0">
                  <a:pos x="192" y="112"/>
                </a:cxn>
                <a:cxn ang="0">
                  <a:pos x="90" y="112"/>
                </a:cxn>
                <a:cxn ang="0">
                  <a:pos x="0" y="96"/>
                </a:cxn>
                <a:cxn ang="0">
                  <a:pos x="5760" y="445"/>
                </a:cxn>
              </a:cxnLst>
              <a:rect l="0" t="0" r="r" b="b"/>
              <a:pathLst>
                <a:path w="5760" h="445">
                  <a:moveTo>
                    <a:pt x="5760" y="445"/>
                  </a:moveTo>
                  <a:lnTo>
                    <a:pt x="5760" y="76"/>
                  </a:lnTo>
                  <a:lnTo>
                    <a:pt x="5730" y="81"/>
                  </a:lnTo>
                  <a:lnTo>
                    <a:pt x="5700" y="86"/>
                  </a:lnTo>
                  <a:lnTo>
                    <a:pt x="5646" y="91"/>
                  </a:lnTo>
                  <a:lnTo>
                    <a:pt x="5592" y="91"/>
                  </a:lnTo>
                  <a:lnTo>
                    <a:pt x="5544" y="91"/>
                  </a:lnTo>
                  <a:lnTo>
                    <a:pt x="5508" y="86"/>
                  </a:lnTo>
                  <a:lnTo>
                    <a:pt x="5490" y="86"/>
                  </a:lnTo>
                  <a:lnTo>
                    <a:pt x="5478" y="81"/>
                  </a:lnTo>
                  <a:lnTo>
                    <a:pt x="5466" y="76"/>
                  </a:lnTo>
                  <a:lnTo>
                    <a:pt x="5454" y="76"/>
                  </a:lnTo>
                  <a:lnTo>
                    <a:pt x="5454" y="70"/>
                  </a:lnTo>
                  <a:lnTo>
                    <a:pt x="5454" y="70"/>
                  </a:lnTo>
                  <a:lnTo>
                    <a:pt x="5448" y="70"/>
                  </a:lnTo>
                  <a:lnTo>
                    <a:pt x="5448" y="65"/>
                  </a:lnTo>
                  <a:lnTo>
                    <a:pt x="5448" y="60"/>
                  </a:lnTo>
                  <a:lnTo>
                    <a:pt x="5448" y="55"/>
                  </a:lnTo>
                  <a:lnTo>
                    <a:pt x="5442" y="50"/>
                  </a:lnTo>
                  <a:lnTo>
                    <a:pt x="5442" y="44"/>
                  </a:lnTo>
                  <a:lnTo>
                    <a:pt x="5436" y="39"/>
                  </a:lnTo>
                  <a:lnTo>
                    <a:pt x="5424" y="34"/>
                  </a:lnTo>
                  <a:lnTo>
                    <a:pt x="5418" y="29"/>
                  </a:lnTo>
                  <a:lnTo>
                    <a:pt x="5414" y="18"/>
                  </a:lnTo>
                  <a:lnTo>
                    <a:pt x="5401" y="16"/>
                  </a:lnTo>
                  <a:lnTo>
                    <a:pt x="5386" y="10"/>
                  </a:lnTo>
                  <a:lnTo>
                    <a:pt x="5368" y="7"/>
                  </a:lnTo>
                  <a:lnTo>
                    <a:pt x="5332" y="7"/>
                  </a:lnTo>
                  <a:lnTo>
                    <a:pt x="5246" y="10"/>
                  </a:lnTo>
                  <a:lnTo>
                    <a:pt x="5144" y="7"/>
                  </a:lnTo>
                  <a:lnTo>
                    <a:pt x="5090" y="16"/>
                  </a:lnTo>
                  <a:lnTo>
                    <a:pt x="5051" y="22"/>
                  </a:lnTo>
                  <a:lnTo>
                    <a:pt x="5036" y="30"/>
                  </a:lnTo>
                  <a:lnTo>
                    <a:pt x="5022" y="39"/>
                  </a:lnTo>
                  <a:lnTo>
                    <a:pt x="5010" y="44"/>
                  </a:lnTo>
                  <a:lnTo>
                    <a:pt x="4986" y="55"/>
                  </a:lnTo>
                  <a:lnTo>
                    <a:pt x="4950" y="70"/>
                  </a:lnTo>
                  <a:lnTo>
                    <a:pt x="4920" y="86"/>
                  </a:lnTo>
                  <a:lnTo>
                    <a:pt x="4884" y="96"/>
                  </a:lnTo>
                  <a:lnTo>
                    <a:pt x="4854" y="102"/>
                  </a:lnTo>
                  <a:lnTo>
                    <a:pt x="4824" y="107"/>
                  </a:lnTo>
                  <a:lnTo>
                    <a:pt x="4794" y="112"/>
                  </a:lnTo>
                  <a:lnTo>
                    <a:pt x="4764" y="112"/>
                  </a:lnTo>
                  <a:lnTo>
                    <a:pt x="4740" y="112"/>
                  </a:lnTo>
                  <a:lnTo>
                    <a:pt x="4716" y="107"/>
                  </a:lnTo>
                  <a:lnTo>
                    <a:pt x="4698" y="102"/>
                  </a:lnTo>
                  <a:lnTo>
                    <a:pt x="4674" y="96"/>
                  </a:lnTo>
                  <a:lnTo>
                    <a:pt x="4662" y="91"/>
                  </a:lnTo>
                  <a:lnTo>
                    <a:pt x="4644" y="86"/>
                  </a:lnTo>
                  <a:lnTo>
                    <a:pt x="4631" y="66"/>
                  </a:lnTo>
                  <a:lnTo>
                    <a:pt x="4617" y="42"/>
                  </a:lnTo>
                  <a:lnTo>
                    <a:pt x="4598" y="25"/>
                  </a:lnTo>
                  <a:lnTo>
                    <a:pt x="4584" y="13"/>
                  </a:lnTo>
                  <a:lnTo>
                    <a:pt x="4565" y="4"/>
                  </a:lnTo>
                  <a:lnTo>
                    <a:pt x="4535" y="3"/>
                  </a:lnTo>
                  <a:lnTo>
                    <a:pt x="4514" y="9"/>
                  </a:lnTo>
                  <a:lnTo>
                    <a:pt x="4494" y="18"/>
                  </a:lnTo>
                  <a:lnTo>
                    <a:pt x="4471" y="23"/>
                  </a:lnTo>
                  <a:lnTo>
                    <a:pt x="4440" y="29"/>
                  </a:lnTo>
                  <a:lnTo>
                    <a:pt x="4410" y="39"/>
                  </a:lnTo>
                  <a:lnTo>
                    <a:pt x="4374" y="50"/>
                  </a:lnTo>
                  <a:lnTo>
                    <a:pt x="4332" y="60"/>
                  </a:lnTo>
                  <a:lnTo>
                    <a:pt x="4284" y="76"/>
                  </a:lnTo>
                  <a:lnTo>
                    <a:pt x="4236" y="81"/>
                  </a:lnTo>
                  <a:lnTo>
                    <a:pt x="4183" y="91"/>
                  </a:lnTo>
                  <a:lnTo>
                    <a:pt x="4128" y="96"/>
                  </a:lnTo>
                  <a:lnTo>
                    <a:pt x="4074" y="102"/>
                  </a:lnTo>
                  <a:lnTo>
                    <a:pt x="4020" y="102"/>
                  </a:lnTo>
                  <a:lnTo>
                    <a:pt x="3966" y="102"/>
                  </a:lnTo>
                  <a:lnTo>
                    <a:pt x="3912" y="102"/>
                  </a:lnTo>
                  <a:lnTo>
                    <a:pt x="3858" y="102"/>
                  </a:lnTo>
                  <a:lnTo>
                    <a:pt x="3810" y="102"/>
                  </a:lnTo>
                  <a:lnTo>
                    <a:pt x="3762" y="96"/>
                  </a:lnTo>
                  <a:lnTo>
                    <a:pt x="3726" y="91"/>
                  </a:lnTo>
                  <a:lnTo>
                    <a:pt x="3684" y="81"/>
                  </a:lnTo>
                  <a:lnTo>
                    <a:pt x="3654" y="76"/>
                  </a:lnTo>
                  <a:lnTo>
                    <a:pt x="3642" y="70"/>
                  </a:lnTo>
                  <a:lnTo>
                    <a:pt x="3630" y="65"/>
                  </a:lnTo>
                  <a:lnTo>
                    <a:pt x="3612" y="60"/>
                  </a:lnTo>
                  <a:lnTo>
                    <a:pt x="3594" y="50"/>
                  </a:lnTo>
                  <a:lnTo>
                    <a:pt x="3576" y="50"/>
                  </a:lnTo>
                  <a:lnTo>
                    <a:pt x="3558" y="44"/>
                  </a:lnTo>
                  <a:lnTo>
                    <a:pt x="3540" y="44"/>
                  </a:lnTo>
                  <a:lnTo>
                    <a:pt x="3528" y="44"/>
                  </a:lnTo>
                  <a:lnTo>
                    <a:pt x="3516" y="50"/>
                  </a:lnTo>
                  <a:lnTo>
                    <a:pt x="3504" y="50"/>
                  </a:lnTo>
                  <a:lnTo>
                    <a:pt x="3492" y="55"/>
                  </a:lnTo>
                  <a:lnTo>
                    <a:pt x="3480" y="55"/>
                  </a:lnTo>
                  <a:lnTo>
                    <a:pt x="3468" y="65"/>
                  </a:lnTo>
                  <a:lnTo>
                    <a:pt x="3456" y="70"/>
                  </a:lnTo>
                  <a:lnTo>
                    <a:pt x="3450" y="70"/>
                  </a:lnTo>
                  <a:lnTo>
                    <a:pt x="3420" y="76"/>
                  </a:lnTo>
                  <a:lnTo>
                    <a:pt x="3330" y="81"/>
                  </a:lnTo>
                  <a:lnTo>
                    <a:pt x="3204" y="91"/>
                  </a:lnTo>
                  <a:lnTo>
                    <a:pt x="3126" y="102"/>
                  </a:lnTo>
                  <a:lnTo>
                    <a:pt x="3048" y="112"/>
                  </a:lnTo>
                  <a:lnTo>
                    <a:pt x="2970" y="123"/>
                  </a:lnTo>
                  <a:lnTo>
                    <a:pt x="2904" y="128"/>
                  </a:lnTo>
                  <a:lnTo>
                    <a:pt x="2868" y="128"/>
                  </a:lnTo>
                  <a:lnTo>
                    <a:pt x="2844" y="128"/>
                  </a:lnTo>
                  <a:lnTo>
                    <a:pt x="2814" y="128"/>
                  </a:lnTo>
                  <a:lnTo>
                    <a:pt x="2790" y="128"/>
                  </a:lnTo>
                  <a:lnTo>
                    <a:pt x="2766" y="123"/>
                  </a:lnTo>
                  <a:lnTo>
                    <a:pt x="2742" y="117"/>
                  </a:lnTo>
                  <a:lnTo>
                    <a:pt x="2724" y="112"/>
                  </a:lnTo>
                  <a:lnTo>
                    <a:pt x="2706" y="107"/>
                  </a:lnTo>
                  <a:lnTo>
                    <a:pt x="2704" y="83"/>
                  </a:lnTo>
                  <a:lnTo>
                    <a:pt x="2710" y="56"/>
                  </a:lnTo>
                  <a:lnTo>
                    <a:pt x="2710" y="36"/>
                  </a:lnTo>
                  <a:lnTo>
                    <a:pt x="2696" y="25"/>
                  </a:lnTo>
                  <a:lnTo>
                    <a:pt x="2672" y="36"/>
                  </a:lnTo>
                  <a:lnTo>
                    <a:pt x="2658" y="50"/>
                  </a:lnTo>
                  <a:lnTo>
                    <a:pt x="2638" y="60"/>
                  </a:lnTo>
                  <a:lnTo>
                    <a:pt x="2614" y="76"/>
                  </a:lnTo>
                  <a:lnTo>
                    <a:pt x="2590" y="84"/>
                  </a:lnTo>
                  <a:lnTo>
                    <a:pt x="2558" y="95"/>
                  </a:lnTo>
                  <a:lnTo>
                    <a:pt x="2536" y="98"/>
                  </a:lnTo>
                  <a:lnTo>
                    <a:pt x="2508" y="102"/>
                  </a:lnTo>
                  <a:lnTo>
                    <a:pt x="2478" y="105"/>
                  </a:lnTo>
                  <a:lnTo>
                    <a:pt x="2444" y="109"/>
                  </a:lnTo>
                  <a:lnTo>
                    <a:pt x="2410" y="110"/>
                  </a:lnTo>
                  <a:lnTo>
                    <a:pt x="2374" y="107"/>
                  </a:lnTo>
                  <a:lnTo>
                    <a:pt x="2348" y="103"/>
                  </a:lnTo>
                  <a:lnTo>
                    <a:pt x="2322" y="91"/>
                  </a:lnTo>
                  <a:lnTo>
                    <a:pt x="2304" y="86"/>
                  </a:lnTo>
                  <a:lnTo>
                    <a:pt x="2292" y="81"/>
                  </a:lnTo>
                  <a:lnTo>
                    <a:pt x="2286" y="76"/>
                  </a:lnTo>
                  <a:lnTo>
                    <a:pt x="2274" y="70"/>
                  </a:lnTo>
                  <a:lnTo>
                    <a:pt x="2268" y="65"/>
                  </a:lnTo>
                  <a:lnTo>
                    <a:pt x="2246" y="18"/>
                  </a:lnTo>
                  <a:lnTo>
                    <a:pt x="2224" y="0"/>
                  </a:lnTo>
                  <a:lnTo>
                    <a:pt x="2185" y="3"/>
                  </a:lnTo>
                  <a:lnTo>
                    <a:pt x="2156" y="16"/>
                  </a:lnTo>
                  <a:lnTo>
                    <a:pt x="2126" y="22"/>
                  </a:lnTo>
                  <a:lnTo>
                    <a:pt x="2081" y="49"/>
                  </a:lnTo>
                  <a:lnTo>
                    <a:pt x="2048" y="64"/>
                  </a:lnTo>
                  <a:lnTo>
                    <a:pt x="2018" y="76"/>
                  </a:lnTo>
                  <a:lnTo>
                    <a:pt x="1986" y="96"/>
                  </a:lnTo>
                  <a:lnTo>
                    <a:pt x="1896" y="102"/>
                  </a:lnTo>
                  <a:lnTo>
                    <a:pt x="1794" y="102"/>
                  </a:lnTo>
                  <a:lnTo>
                    <a:pt x="1692" y="102"/>
                  </a:lnTo>
                  <a:lnTo>
                    <a:pt x="1644" y="102"/>
                  </a:lnTo>
                  <a:lnTo>
                    <a:pt x="1602" y="96"/>
                  </a:lnTo>
                  <a:lnTo>
                    <a:pt x="1560" y="91"/>
                  </a:lnTo>
                  <a:lnTo>
                    <a:pt x="1524" y="86"/>
                  </a:lnTo>
                  <a:lnTo>
                    <a:pt x="1506" y="86"/>
                  </a:lnTo>
                  <a:lnTo>
                    <a:pt x="1494" y="81"/>
                  </a:lnTo>
                  <a:lnTo>
                    <a:pt x="1482" y="76"/>
                  </a:lnTo>
                  <a:lnTo>
                    <a:pt x="1476" y="70"/>
                  </a:lnTo>
                  <a:lnTo>
                    <a:pt x="1458" y="65"/>
                  </a:lnTo>
                  <a:lnTo>
                    <a:pt x="1440" y="55"/>
                  </a:lnTo>
                  <a:lnTo>
                    <a:pt x="1428" y="50"/>
                  </a:lnTo>
                  <a:lnTo>
                    <a:pt x="1410" y="50"/>
                  </a:lnTo>
                  <a:lnTo>
                    <a:pt x="1398" y="44"/>
                  </a:lnTo>
                  <a:lnTo>
                    <a:pt x="1386" y="44"/>
                  </a:lnTo>
                  <a:lnTo>
                    <a:pt x="1374" y="44"/>
                  </a:lnTo>
                  <a:lnTo>
                    <a:pt x="1356" y="44"/>
                  </a:lnTo>
                  <a:lnTo>
                    <a:pt x="1344" y="44"/>
                  </a:lnTo>
                  <a:lnTo>
                    <a:pt x="1332" y="50"/>
                  </a:lnTo>
                  <a:lnTo>
                    <a:pt x="1308" y="55"/>
                  </a:lnTo>
                  <a:lnTo>
                    <a:pt x="1260" y="70"/>
                  </a:lnTo>
                  <a:lnTo>
                    <a:pt x="1218" y="86"/>
                  </a:lnTo>
                  <a:lnTo>
                    <a:pt x="1176" y="96"/>
                  </a:lnTo>
                  <a:lnTo>
                    <a:pt x="1140" y="107"/>
                  </a:lnTo>
                  <a:lnTo>
                    <a:pt x="1098" y="117"/>
                  </a:lnTo>
                  <a:lnTo>
                    <a:pt x="1062" y="128"/>
                  </a:lnTo>
                  <a:lnTo>
                    <a:pt x="1020" y="133"/>
                  </a:lnTo>
                  <a:lnTo>
                    <a:pt x="948" y="143"/>
                  </a:lnTo>
                  <a:lnTo>
                    <a:pt x="882" y="149"/>
                  </a:lnTo>
                  <a:lnTo>
                    <a:pt x="822" y="149"/>
                  </a:lnTo>
                  <a:lnTo>
                    <a:pt x="762" y="143"/>
                  </a:lnTo>
                  <a:lnTo>
                    <a:pt x="708" y="138"/>
                  </a:lnTo>
                  <a:lnTo>
                    <a:pt x="654" y="128"/>
                  </a:lnTo>
                  <a:lnTo>
                    <a:pt x="612" y="117"/>
                  </a:lnTo>
                  <a:lnTo>
                    <a:pt x="570" y="107"/>
                  </a:lnTo>
                  <a:lnTo>
                    <a:pt x="534" y="96"/>
                  </a:lnTo>
                  <a:lnTo>
                    <a:pt x="504" y="86"/>
                  </a:lnTo>
                  <a:lnTo>
                    <a:pt x="480" y="76"/>
                  </a:lnTo>
                  <a:lnTo>
                    <a:pt x="462" y="65"/>
                  </a:lnTo>
                  <a:lnTo>
                    <a:pt x="444" y="55"/>
                  </a:lnTo>
                  <a:lnTo>
                    <a:pt x="426" y="44"/>
                  </a:lnTo>
                  <a:lnTo>
                    <a:pt x="408" y="34"/>
                  </a:lnTo>
                  <a:lnTo>
                    <a:pt x="402" y="34"/>
                  </a:lnTo>
                  <a:lnTo>
                    <a:pt x="396" y="34"/>
                  </a:lnTo>
                  <a:lnTo>
                    <a:pt x="390" y="34"/>
                  </a:lnTo>
                  <a:lnTo>
                    <a:pt x="390" y="34"/>
                  </a:lnTo>
                  <a:lnTo>
                    <a:pt x="384" y="34"/>
                  </a:lnTo>
                  <a:lnTo>
                    <a:pt x="378" y="39"/>
                  </a:lnTo>
                  <a:lnTo>
                    <a:pt x="372" y="44"/>
                  </a:lnTo>
                  <a:lnTo>
                    <a:pt x="360" y="55"/>
                  </a:lnTo>
                  <a:lnTo>
                    <a:pt x="348" y="65"/>
                  </a:lnTo>
                  <a:lnTo>
                    <a:pt x="342" y="70"/>
                  </a:lnTo>
                  <a:lnTo>
                    <a:pt x="336" y="76"/>
                  </a:lnTo>
                  <a:lnTo>
                    <a:pt x="324" y="86"/>
                  </a:lnTo>
                  <a:lnTo>
                    <a:pt x="306" y="91"/>
                  </a:lnTo>
                  <a:lnTo>
                    <a:pt x="288" y="96"/>
                  </a:lnTo>
                  <a:lnTo>
                    <a:pt x="264" y="102"/>
                  </a:lnTo>
                  <a:lnTo>
                    <a:pt x="240" y="107"/>
                  </a:lnTo>
                  <a:lnTo>
                    <a:pt x="216" y="112"/>
                  </a:lnTo>
                  <a:lnTo>
                    <a:pt x="192" y="112"/>
                  </a:lnTo>
                  <a:lnTo>
                    <a:pt x="168" y="117"/>
                  </a:lnTo>
                  <a:lnTo>
                    <a:pt x="145" y="117"/>
                  </a:lnTo>
                  <a:lnTo>
                    <a:pt x="120" y="117"/>
                  </a:lnTo>
                  <a:lnTo>
                    <a:pt x="90" y="112"/>
                  </a:lnTo>
                  <a:lnTo>
                    <a:pt x="66" y="112"/>
                  </a:lnTo>
                  <a:lnTo>
                    <a:pt x="42" y="107"/>
                  </a:lnTo>
                  <a:lnTo>
                    <a:pt x="24" y="102"/>
                  </a:lnTo>
                  <a:lnTo>
                    <a:pt x="0" y="96"/>
                  </a:lnTo>
                  <a:lnTo>
                    <a:pt x="0" y="445"/>
                  </a:lnTo>
                  <a:lnTo>
                    <a:pt x="5760" y="445"/>
                  </a:lnTo>
                  <a:lnTo>
                    <a:pt x="5760" y="445"/>
                  </a:lnTo>
                  <a:lnTo>
                    <a:pt x="5760" y="445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287" name="Freeform 23"/>
            <p:cNvSpPr>
              <a:spLocks/>
            </p:cNvSpPr>
            <p:nvPr userDrawn="1"/>
          </p:nvSpPr>
          <p:spPr bwMode="hidden">
            <a:xfrm>
              <a:off x="0" y="3867"/>
              <a:ext cx="5770" cy="174"/>
            </a:xfrm>
            <a:custGeom>
              <a:avLst/>
              <a:gdLst/>
              <a:ahLst/>
              <a:cxnLst>
                <a:cxn ang="0">
                  <a:pos x="4993" y="66"/>
                </a:cxn>
                <a:cxn ang="0">
                  <a:pos x="4771" y="132"/>
                </a:cxn>
                <a:cxn ang="0">
                  <a:pos x="4640" y="96"/>
                </a:cxn>
                <a:cxn ang="0">
                  <a:pos x="4598" y="36"/>
                </a:cxn>
                <a:cxn ang="0">
                  <a:pos x="4478" y="30"/>
                </a:cxn>
                <a:cxn ang="0">
                  <a:pos x="4186" y="108"/>
                </a:cxn>
                <a:cxn ang="0">
                  <a:pos x="3815" y="120"/>
                </a:cxn>
                <a:cxn ang="0">
                  <a:pos x="3617" y="72"/>
                </a:cxn>
                <a:cxn ang="0">
                  <a:pos x="3510" y="60"/>
                </a:cxn>
                <a:cxn ang="0">
                  <a:pos x="3336" y="96"/>
                </a:cxn>
                <a:cxn ang="0">
                  <a:pos x="2846" y="150"/>
                </a:cxn>
                <a:cxn ang="0">
                  <a:pos x="2703" y="96"/>
                </a:cxn>
                <a:cxn ang="0">
                  <a:pos x="2619" y="90"/>
                </a:cxn>
                <a:cxn ang="0">
                  <a:pos x="2416" y="132"/>
                </a:cxn>
                <a:cxn ang="0">
                  <a:pos x="2278" y="84"/>
                </a:cxn>
                <a:cxn ang="0">
                  <a:pos x="2151" y="36"/>
                </a:cxn>
                <a:cxn ang="0">
                  <a:pos x="1947" y="120"/>
                </a:cxn>
                <a:cxn ang="0">
                  <a:pos x="1525" y="102"/>
                </a:cxn>
                <a:cxn ang="0">
                  <a:pos x="1429" y="60"/>
                </a:cxn>
                <a:cxn ang="0">
                  <a:pos x="1333" y="60"/>
                </a:cxn>
                <a:cxn ang="0">
                  <a:pos x="1058" y="150"/>
                </a:cxn>
                <a:cxn ang="0">
                  <a:pos x="652" y="150"/>
                </a:cxn>
                <a:cxn ang="0">
                  <a:pos x="442" y="66"/>
                </a:cxn>
                <a:cxn ang="0">
                  <a:pos x="377" y="48"/>
                </a:cxn>
                <a:cxn ang="0">
                  <a:pos x="305" y="108"/>
                </a:cxn>
                <a:cxn ang="0">
                  <a:pos x="144" y="138"/>
                </a:cxn>
                <a:cxn ang="0">
                  <a:pos x="0" y="96"/>
                </a:cxn>
                <a:cxn ang="0">
                  <a:pos x="167" y="120"/>
                </a:cxn>
                <a:cxn ang="0">
                  <a:pos x="323" y="84"/>
                </a:cxn>
                <a:cxn ang="0">
                  <a:pos x="383" y="24"/>
                </a:cxn>
                <a:cxn ang="0">
                  <a:pos x="460" y="60"/>
                </a:cxn>
                <a:cxn ang="0">
                  <a:pos x="706" y="144"/>
                </a:cxn>
                <a:cxn ang="0">
                  <a:pos x="1100" y="120"/>
                </a:cxn>
                <a:cxn ang="0">
                  <a:pos x="1345" y="36"/>
                </a:cxn>
                <a:cxn ang="0">
                  <a:pos x="1441" y="48"/>
                </a:cxn>
                <a:cxn ang="0">
                  <a:pos x="1561" y="90"/>
                </a:cxn>
                <a:cxn ang="0">
                  <a:pos x="1971" y="96"/>
                </a:cxn>
                <a:cxn ang="0">
                  <a:pos x="2235" y="3"/>
                </a:cxn>
                <a:cxn ang="0">
                  <a:pos x="2350" y="102"/>
                </a:cxn>
                <a:cxn ang="0">
                  <a:pos x="2559" y="96"/>
                </a:cxn>
                <a:cxn ang="0">
                  <a:pos x="2715" y="24"/>
                </a:cxn>
                <a:cxn ang="0">
                  <a:pos x="2792" y="132"/>
                </a:cxn>
                <a:cxn ang="0">
                  <a:pos x="3127" y="102"/>
                </a:cxn>
                <a:cxn ang="0">
                  <a:pos x="3486" y="48"/>
                </a:cxn>
                <a:cxn ang="0">
                  <a:pos x="3582" y="42"/>
                </a:cxn>
                <a:cxn ang="0">
                  <a:pos x="3731" y="90"/>
                </a:cxn>
                <a:cxn ang="0">
                  <a:pos x="4078" y="102"/>
                </a:cxn>
                <a:cxn ang="0">
                  <a:pos x="4419" y="30"/>
                </a:cxn>
                <a:cxn ang="0">
                  <a:pos x="4574" y="6"/>
                </a:cxn>
                <a:cxn ang="0">
                  <a:pos x="4628" y="60"/>
                </a:cxn>
                <a:cxn ang="0">
                  <a:pos x="4724" y="108"/>
                </a:cxn>
                <a:cxn ang="0">
                  <a:pos x="4927" y="84"/>
                </a:cxn>
                <a:cxn ang="0">
                  <a:pos x="5118" y="14"/>
                </a:cxn>
                <a:cxn ang="0">
                  <a:pos x="5280" y="9"/>
                </a:cxn>
                <a:cxn ang="0">
                  <a:pos x="5453" y="36"/>
                </a:cxn>
                <a:cxn ang="0">
                  <a:pos x="5465" y="72"/>
                </a:cxn>
                <a:cxn ang="0">
                  <a:pos x="5656" y="90"/>
                </a:cxn>
                <a:cxn ang="0">
                  <a:pos x="5710" y="102"/>
                </a:cxn>
                <a:cxn ang="0">
                  <a:pos x="5477" y="90"/>
                </a:cxn>
                <a:cxn ang="0">
                  <a:pos x="5453" y="60"/>
                </a:cxn>
                <a:cxn ang="0">
                  <a:pos x="5393" y="30"/>
                </a:cxn>
                <a:cxn ang="0">
                  <a:pos x="5219" y="24"/>
                </a:cxn>
              </a:cxnLst>
              <a:rect l="0" t="0" r="r" b="b"/>
              <a:pathLst>
                <a:path w="5770" h="174">
                  <a:moveTo>
                    <a:pt x="5151" y="24"/>
                  </a:moveTo>
                  <a:lnTo>
                    <a:pt x="5127" y="26"/>
                  </a:lnTo>
                  <a:lnTo>
                    <a:pt x="5082" y="30"/>
                  </a:lnTo>
                  <a:lnTo>
                    <a:pt x="5049" y="38"/>
                  </a:lnTo>
                  <a:lnTo>
                    <a:pt x="5029" y="48"/>
                  </a:lnTo>
                  <a:lnTo>
                    <a:pt x="5017" y="54"/>
                  </a:lnTo>
                  <a:lnTo>
                    <a:pt x="4993" y="66"/>
                  </a:lnTo>
                  <a:lnTo>
                    <a:pt x="4957" y="84"/>
                  </a:lnTo>
                  <a:lnTo>
                    <a:pt x="4927" y="102"/>
                  </a:lnTo>
                  <a:lnTo>
                    <a:pt x="4891" y="114"/>
                  </a:lnTo>
                  <a:lnTo>
                    <a:pt x="4861" y="120"/>
                  </a:lnTo>
                  <a:lnTo>
                    <a:pt x="4831" y="126"/>
                  </a:lnTo>
                  <a:lnTo>
                    <a:pt x="4801" y="132"/>
                  </a:lnTo>
                  <a:lnTo>
                    <a:pt x="4771" y="132"/>
                  </a:lnTo>
                  <a:lnTo>
                    <a:pt x="4748" y="132"/>
                  </a:lnTo>
                  <a:lnTo>
                    <a:pt x="4724" y="126"/>
                  </a:lnTo>
                  <a:lnTo>
                    <a:pt x="4706" y="120"/>
                  </a:lnTo>
                  <a:lnTo>
                    <a:pt x="4682" y="114"/>
                  </a:lnTo>
                  <a:lnTo>
                    <a:pt x="4670" y="108"/>
                  </a:lnTo>
                  <a:lnTo>
                    <a:pt x="4652" y="102"/>
                  </a:lnTo>
                  <a:lnTo>
                    <a:pt x="4640" y="96"/>
                  </a:lnTo>
                  <a:lnTo>
                    <a:pt x="4634" y="84"/>
                  </a:lnTo>
                  <a:lnTo>
                    <a:pt x="4628" y="78"/>
                  </a:lnTo>
                  <a:lnTo>
                    <a:pt x="4622" y="66"/>
                  </a:lnTo>
                  <a:lnTo>
                    <a:pt x="4616" y="54"/>
                  </a:lnTo>
                  <a:lnTo>
                    <a:pt x="4610" y="48"/>
                  </a:lnTo>
                  <a:lnTo>
                    <a:pt x="4604" y="42"/>
                  </a:lnTo>
                  <a:lnTo>
                    <a:pt x="4598" y="36"/>
                  </a:lnTo>
                  <a:lnTo>
                    <a:pt x="4586" y="30"/>
                  </a:lnTo>
                  <a:lnTo>
                    <a:pt x="4574" y="24"/>
                  </a:lnTo>
                  <a:lnTo>
                    <a:pt x="4562" y="18"/>
                  </a:lnTo>
                  <a:lnTo>
                    <a:pt x="4544" y="18"/>
                  </a:lnTo>
                  <a:lnTo>
                    <a:pt x="4526" y="18"/>
                  </a:lnTo>
                  <a:lnTo>
                    <a:pt x="4502" y="24"/>
                  </a:lnTo>
                  <a:lnTo>
                    <a:pt x="4478" y="30"/>
                  </a:lnTo>
                  <a:lnTo>
                    <a:pt x="4449" y="36"/>
                  </a:lnTo>
                  <a:lnTo>
                    <a:pt x="4419" y="48"/>
                  </a:lnTo>
                  <a:lnTo>
                    <a:pt x="4383" y="60"/>
                  </a:lnTo>
                  <a:lnTo>
                    <a:pt x="4341" y="72"/>
                  </a:lnTo>
                  <a:lnTo>
                    <a:pt x="4287" y="90"/>
                  </a:lnTo>
                  <a:lnTo>
                    <a:pt x="4239" y="96"/>
                  </a:lnTo>
                  <a:lnTo>
                    <a:pt x="4186" y="108"/>
                  </a:lnTo>
                  <a:lnTo>
                    <a:pt x="4132" y="114"/>
                  </a:lnTo>
                  <a:lnTo>
                    <a:pt x="4078" y="120"/>
                  </a:lnTo>
                  <a:lnTo>
                    <a:pt x="4024" y="120"/>
                  </a:lnTo>
                  <a:lnTo>
                    <a:pt x="3970" y="120"/>
                  </a:lnTo>
                  <a:lnTo>
                    <a:pt x="3916" y="120"/>
                  </a:lnTo>
                  <a:lnTo>
                    <a:pt x="3863" y="120"/>
                  </a:lnTo>
                  <a:lnTo>
                    <a:pt x="3815" y="120"/>
                  </a:lnTo>
                  <a:lnTo>
                    <a:pt x="3767" y="114"/>
                  </a:lnTo>
                  <a:lnTo>
                    <a:pt x="3731" y="108"/>
                  </a:lnTo>
                  <a:lnTo>
                    <a:pt x="3689" y="96"/>
                  </a:lnTo>
                  <a:lnTo>
                    <a:pt x="3659" y="90"/>
                  </a:lnTo>
                  <a:lnTo>
                    <a:pt x="3647" y="84"/>
                  </a:lnTo>
                  <a:lnTo>
                    <a:pt x="3635" y="78"/>
                  </a:lnTo>
                  <a:lnTo>
                    <a:pt x="3617" y="72"/>
                  </a:lnTo>
                  <a:lnTo>
                    <a:pt x="3600" y="60"/>
                  </a:lnTo>
                  <a:lnTo>
                    <a:pt x="3582" y="60"/>
                  </a:lnTo>
                  <a:lnTo>
                    <a:pt x="3564" y="54"/>
                  </a:lnTo>
                  <a:lnTo>
                    <a:pt x="3546" y="54"/>
                  </a:lnTo>
                  <a:lnTo>
                    <a:pt x="3534" y="54"/>
                  </a:lnTo>
                  <a:lnTo>
                    <a:pt x="3522" y="60"/>
                  </a:lnTo>
                  <a:lnTo>
                    <a:pt x="3510" y="60"/>
                  </a:lnTo>
                  <a:lnTo>
                    <a:pt x="3498" y="66"/>
                  </a:lnTo>
                  <a:lnTo>
                    <a:pt x="3486" y="66"/>
                  </a:lnTo>
                  <a:lnTo>
                    <a:pt x="3474" y="78"/>
                  </a:lnTo>
                  <a:lnTo>
                    <a:pt x="3462" y="84"/>
                  </a:lnTo>
                  <a:lnTo>
                    <a:pt x="3456" y="84"/>
                  </a:lnTo>
                  <a:lnTo>
                    <a:pt x="3426" y="90"/>
                  </a:lnTo>
                  <a:lnTo>
                    <a:pt x="3336" y="96"/>
                  </a:lnTo>
                  <a:lnTo>
                    <a:pt x="3205" y="108"/>
                  </a:lnTo>
                  <a:lnTo>
                    <a:pt x="3127" y="120"/>
                  </a:lnTo>
                  <a:lnTo>
                    <a:pt x="3049" y="132"/>
                  </a:lnTo>
                  <a:lnTo>
                    <a:pt x="2972" y="144"/>
                  </a:lnTo>
                  <a:lnTo>
                    <a:pt x="2906" y="150"/>
                  </a:lnTo>
                  <a:lnTo>
                    <a:pt x="2870" y="150"/>
                  </a:lnTo>
                  <a:lnTo>
                    <a:pt x="2846" y="150"/>
                  </a:lnTo>
                  <a:lnTo>
                    <a:pt x="2816" y="150"/>
                  </a:lnTo>
                  <a:lnTo>
                    <a:pt x="2792" y="150"/>
                  </a:lnTo>
                  <a:lnTo>
                    <a:pt x="2768" y="144"/>
                  </a:lnTo>
                  <a:lnTo>
                    <a:pt x="2744" y="138"/>
                  </a:lnTo>
                  <a:lnTo>
                    <a:pt x="2727" y="132"/>
                  </a:lnTo>
                  <a:lnTo>
                    <a:pt x="2709" y="126"/>
                  </a:lnTo>
                  <a:lnTo>
                    <a:pt x="2703" y="96"/>
                  </a:lnTo>
                  <a:lnTo>
                    <a:pt x="2703" y="78"/>
                  </a:lnTo>
                  <a:lnTo>
                    <a:pt x="2709" y="42"/>
                  </a:lnTo>
                  <a:lnTo>
                    <a:pt x="2697" y="36"/>
                  </a:lnTo>
                  <a:lnTo>
                    <a:pt x="2673" y="42"/>
                  </a:lnTo>
                  <a:lnTo>
                    <a:pt x="2661" y="60"/>
                  </a:lnTo>
                  <a:lnTo>
                    <a:pt x="2643" y="72"/>
                  </a:lnTo>
                  <a:lnTo>
                    <a:pt x="2619" y="90"/>
                  </a:lnTo>
                  <a:lnTo>
                    <a:pt x="2595" y="102"/>
                  </a:lnTo>
                  <a:lnTo>
                    <a:pt x="2559" y="114"/>
                  </a:lnTo>
                  <a:lnTo>
                    <a:pt x="2541" y="114"/>
                  </a:lnTo>
                  <a:lnTo>
                    <a:pt x="2511" y="120"/>
                  </a:lnTo>
                  <a:lnTo>
                    <a:pt x="2481" y="126"/>
                  </a:lnTo>
                  <a:lnTo>
                    <a:pt x="2446" y="126"/>
                  </a:lnTo>
                  <a:lnTo>
                    <a:pt x="2416" y="132"/>
                  </a:lnTo>
                  <a:lnTo>
                    <a:pt x="2380" y="126"/>
                  </a:lnTo>
                  <a:lnTo>
                    <a:pt x="2350" y="120"/>
                  </a:lnTo>
                  <a:lnTo>
                    <a:pt x="2326" y="108"/>
                  </a:lnTo>
                  <a:lnTo>
                    <a:pt x="2308" y="102"/>
                  </a:lnTo>
                  <a:lnTo>
                    <a:pt x="2296" y="96"/>
                  </a:lnTo>
                  <a:lnTo>
                    <a:pt x="2290" y="90"/>
                  </a:lnTo>
                  <a:lnTo>
                    <a:pt x="2278" y="84"/>
                  </a:lnTo>
                  <a:lnTo>
                    <a:pt x="2272" y="78"/>
                  </a:lnTo>
                  <a:lnTo>
                    <a:pt x="2250" y="57"/>
                  </a:lnTo>
                  <a:lnTo>
                    <a:pt x="2243" y="35"/>
                  </a:lnTo>
                  <a:lnTo>
                    <a:pt x="2228" y="18"/>
                  </a:lnTo>
                  <a:lnTo>
                    <a:pt x="2208" y="18"/>
                  </a:lnTo>
                  <a:lnTo>
                    <a:pt x="2172" y="24"/>
                  </a:lnTo>
                  <a:lnTo>
                    <a:pt x="2151" y="36"/>
                  </a:lnTo>
                  <a:lnTo>
                    <a:pt x="2127" y="51"/>
                  </a:lnTo>
                  <a:lnTo>
                    <a:pt x="2097" y="60"/>
                  </a:lnTo>
                  <a:lnTo>
                    <a:pt x="2073" y="72"/>
                  </a:lnTo>
                  <a:lnTo>
                    <a:pt x="2046" y="87"/>
                  </a:lnTo>
                  <a:lnTo>
                    <a:pt x="2007" y="102"/>
                  </a:lnTo>
                  <a:lnTo>
                    <a:pt x="1977" y="114"/>
                  </a:lnTo>
                  <a:lnTo>
                    <a:pt x="1947" y="120"/>
                  </a:lnTo>
                  <a:lnTo>
                    <a:pt x="1895" y="120"/>
                  </a:lnTo>
                  <a:lnTo>
                    <a:pt x="1794" y="120"/>
                  </a:lnTo>
                  <a:lnTo>
                    <a:pt x="1692" y="120"/>
                  </a:lnTo>
                  <a:lnTo>
                    <a:pt x="1644" y="120"/>
                  </a:lnTo>
                  <a:lnTo>
                    <a:pt x="1602" y="114"/>
                  </a:lnTo>
                  <a:lnTo>
                    <a:pt x="1561" y="108"/>
                  </a:lnTo>
                  <a:lnTo>
                    <a:pt x="1525" y="102"/>
                  </a:lnTo>
                  <a:lnTo>
                    <a:pt x="1507" y="102"/>
                  </a:lnTo>
                  <a:lnTo>
                    <a:pt x="1495" y="96"/>
                  </a:lnTo>
                  <a:lnTo>
                    <a:pt x="1483" y="90"/>
                  </a:lnTo>
                  <a:lnTo>
                    <a:pt x="1477" y="84"/>
                  </a:lnTo>
                  <a:lnTo>
                    <a:pt x="1459" y="78"/>
                  </a:lnTo>
                  <a:lnTo>
                    <a:pt x="1441" y="66"/>
                  </a:lnTo>
                  <a:lnTo>
                    <a:pt x="1429" y="60"/>
                  </a:lnTo>
                  <a:lnTo>
                    <a:pt x="1411" y="60"/>
                  </a:lnTo>
                  <a:lnTo>
                    <a:pt x="1399" y="54"/>
                  </a:lnTo>
                  <a:lnTo>
                    <a:pt x="1387" y="54"/>
                  </a:lnTo>
                  <a:lnTo>
                    <a:pt x="1375" y="54"/>
                  </a:lnTo>
                  <a:lnTo>
                    <a:pt x="1357" y="54"/>
                  </a:lnTo>
                  <a:lnTo>
                    <a:pt x="1345" y="54"/>
                  </a:lnTo>
                  <a:lnTo>
                    <a:pt x="1333" y="60"/>
                  </a:lnTo>
                  <a:lnTo>
                    <a:pt x="1309" y="66"/>
                  </a:lnTo>
                  <a:lnTo>
                    <a:pt x="1262" y="84"/>
                  </a:lnTo>
                  <a:lnTo>
                    <a:pt x="1220" y="102"/>
                  </a:lnTo>
                  <a:lnTo>
                    <a:pt x="1178" y="114"/>
                  </a:lnTo>
                  <a:lnTo>
                    <a:pt x="1142" y="126"/>
                  </a:lnTo>
                  <a:lnTo>
                    <a:pt x="1100" y="138"/>
                  </a:lnTo>
                  <a:lnTo>
                    <a:pt x="1058" y="150"/>
                  </a:lnTo>
                  <a:lnTo>
                    <a:pt x="1016" y="156"/>
                  </a:lnTo>
                  <a:lnTo>
                    <a:pt x="945" y="168"/>
                  </a:lnTo>
                  <a:lnTo>
                    <a:pt x="879" y="174"/>
                  </a:lnTo>
                  <a:lnTo>
                    <a:pt x="819" y="174"/>
                  </a:lnTo>
                  <a:lnTo>
                    <a:pt x="759" y="168"/>
                  </a:lnTo>
                  <a:lnTo>
                    <a:pt x="706" y="162"/>
                  </a:lnTo>
                  <a:lnTo>
                    <a:pt x="652" y="150"/>
                  </a:lnTo>
                  <a:lnTo>
                    <a:pt x="610" y="138"/>
                  </a:lnTo>
                  <a:lnTo>
                    <a:pt x="568" y="126"/>
                  </a:lnTo>
                  <a:lnTo>
                    <a:pt x="532" y="114"/>
                  </a:lnTo>
                  <a:lnTo>
                    <a:pt x="502" y="102"/>
                  </a:lnTo>
                  <a:lnTo>
                    <a:pt x="478" y="90"/>
                  </a:lnTo>
                  <a:lnTo>
                    <a:pt x="460" y="78"/>
                  </a:lnTo>
                  <a:lnTo>
                    <a:pt x="442" y="66"/>
                  </a:lnTo>
                  <a:lnTo>
                    <a:pt x="425" y="54"/>
                  </a:lnTo>
                  <a:lnTo>
                    <a:pt x="407" y="42"/>
                  </a:lnTo>
                  <a:lnTo>
                    <a:pt x="401" y="42"/>
                  </a:lnTo>
                  <a:lnTo>
                    <a:pt x="395" y="42"/>
                  </a:lnTo>
                  <a:lnTo>
                    <a:pt x="389" y="42"/>
                  </a:lnTo>
                  <a:lnTo>
                    <a:pt x="383" y="42"/>
                  </a:lnTo>
                  <a:lnTo>
                    <a:pt x="377" y="48"/>
                  </a:lnTo>
                  <a:lnTo>
                    <a:pt x="371" y="54"/>
                  </a:lnTo>
                  <a:lnTo>
                    <a:pt x="359" y="66"/>
                  </a:lnTo>
                  <a:lnTo>
                    <a:pt x="347" y="78"/>
                  </a:lnTo>
                  <a:lnTo>
                    <a:pt x="341" y="84"/>
                  </a:lnTo>
                  <a:lnTo>
                    <a:pt x="335" y="90"/>
                  </a:lnTo>
                  <a:lnTo>
                    <a:pt x="323" y="102"/>
                  </a:lnTo>
                  <a:lnTo>
                    <a:pt x="305" y="108"/>
                  </a:lnTo>
                  <a:lnTo>
                    <a:pt x="287" y="114"/>
                  </a:lnTo>
                  <a:lnTo>
                    <a:pt x="263" y="120"/>
                  </a:lnTo>
                  <a:lnTo>
                    <a:pt x="239" y="126"/>
                  </a:lnTo>
                  <a:lnTo>
                    <a:pt x="215" y="132"/>
                  </a:lnTo>
                  <a:lnTo>
                    <a:pt x="191" y="132"/>
                  </a:lnTo>
                  <a:lnTo>
                    <a:pt x="167" y="138"/>
                  </a:lnTo>
                  <a:lnTo>
                    <a:pt x="144" y="138"/>
                  </a:lnTo>
                  <a:lnTo>
                    <a:pt x="120" y="138"/>
                  </a:lnTo>
                  <a:lnTo>
                    <a:pt x="90" y="132"/>
                  </a:lnTo>
                  <a:lnTo>
                    <a:pt x="66" y="132"/>
                  </a:lnTo>
                  <a:lnTo>
                    <a:pt x="42" y="126"/>
                  </a:lnTo>
                  <a:lnTo>
                    <a:pt x="24" y="120"/>
                  </a:lnTo>
                  <a:lnTo>
                    <a:pt x="0" y="114"/>
                  </a:lnTo>
                  <a:lnTo>
                    <a:pt x="0" y="96"/>
                  </a:lnTo>
                  <a:lnTo>
                    <a:pt x="24" y="102"/>
                  </a:lnTo>
                  <a:lnTo>
                    <a:pt x="42" y="108"/>
                  </a:lnTo>
                  <a:lnTo>
                    <a:pt x="66" y="114"/>
                  </a:lnTo>
                  <a:lnTo>
                    <a:pt x="90" y="114"/>
                  </a:lnTo>
                  <a:lnTo>
                    <a:pt x="120" y="120"/>
                  </a:lnTo>
                  <a:lnTo>
                    <a:pt x="144" y="120"/>
                  </a:lnTo>
                  <a:lnTo>
                    <a:pt x="167" y="120"/>
                  </a:lnTo>
                  <a:lnTo>
                    <a:pt x="191" y="114"/>
                  </a:lnTo>
                  <a:lnTo>
                    <a:pt x="215" y="114"/>
                  </a:lnTo>
                  <a:lnTo>
                    <a:pt x="239" y="108"/>
                  </a:lnTo>
                  <a:lnTo>
                    <a:pt x="263" y="102"/>
                  </a:lnTo>
                  <a:lnTo>
                    <a:pt x="287" y="96"/>
                  </a:lnTo>
                  <a:lnTo>
                    <a:pt x="305" y="90"/>
                  </a:lnTo>
                  <a:lnTo>
                    <a:pt x="323" y="84"/>
                  </a:lnTo>
                  <a:lnTo>
                    <a:pt x="335" y="72"/>
                  </a:lnTo>
                  <a:lnTo>
                    <a:pt x="341" y="66"/>
                  </a:lnTo>
                  <a:lnTo>
                    <a:pt x="347" y="60"/>
                  </a:lnTo>
                  <a:lnTo>
                    <a:pt x="359" y="48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95" y="24"/>
                  </a:lnTo>
                  <a:lnTo>
                    <a:pt x="401" y="24"/>
                  </a:lnTo>
                  <a:lnTo>
                    <a:pt x="407" y="24"/>
                  </a:lnTo>
                  <a:lnTo>
                    <a:pt x="425" y="36"/>
                  </a:lnTo>
                  <a:lnTo>
                    <a:pt x="442" y="48"/>
                  </a:lnTo>
                  <a:lnTo>
                    <a:pt x="460" y="60"/>
                  </a:lnTo>
                  <a:lnTo>
                    <a:pt x="478" y="72"/>
                  </a:lnTo>
                  <a:lnTo>
                    <a:pt x="502" y="84"/>
                  </a:lnTo>
                  <a:lnTo>
                    <a:pt x="532" y="96"/>
                  </a:lnTo>
                  <a:lnTo>
                    <a:pt x="568" y="108"/>
                  </a:lnTo>
                  <a:lnTo>
                    <a:pt x="610" y="120"/>
                  </a:lnTo>
                  <a:lnTo>
                    <a:pt x="652" y="132"/>
                  </a:lnTo>
                  <a:lnTo>
                    <a:pt x="706" y="144"/>
                  </a:lnTo>
                  <a:lnTo>
                    <a:pt x="759" y="150"/>
                  </a:lnTo>
                  <a:lnTo>
                    <a:pt x="819" y="156"/>
                  </a:lnTo>
                  <a:lnTo>
                    <a:pt x="879" y="156"/>
                  </a:lnTo>
                  <a:lnTo>
                    <a:pt x="945" y="150"/>
                  </a:lnTo>
                  <a:lnTo>
                    <a:pt x="1016" y="138"/>
                  </a:lnTo>
                  <a:lnTo>
                    <a:pt x="1058" y="132"/>
                  </a:lnTo>
                  <a:lnTo>
                    <a:pt x="1100" y="120"/>
                  </a:lnTo>
                  <a:lnTo>
                    <a:pt x="1142" y="108"/>
                  </a:lnTo>
                  <a:lnTo>
                    <a:pt x="1178" y="96"/>
                  </a:lnTo>
                  <a:lnTo>
                    <a:pt x="1220" y="84"/>
                  </a:lnTo>
                  <a:lnTo>
                    <a:pt x="1262" y="66"/>
                  </a:lnTo>
                  <a:lnTo>
                    <a:pt x="1309" y="48"/>
                  </a:lnTo>
                  <a:lnTo>
                    <a:pt x="1333" y="42"/>
                  </a:lnTo>
                  <a:lnTo>
                    <a:pt x="1345" y="36"/>
                  </a:lnTo>
                  <a:lnTo>
                    <a:pt x="1357" y="36"/>
                  </a:lnTo>
                  <a:lnTo>
                    <a:pt x="1375" y="36"/>
                  </a:lnTo>
                  <a:lnTo>
                    <a:pt x="1387" y="36"/>
                  </a:lnTo>
                  <a:lnTo>
                    <a:pt x="1399" y="36"/>
                  </a:lnTo>
                  <a:lnTo>
                    <a:pt x="1411" y="42"/>
                  </a:lnTo>
                  <a:lnTo>
                    <a:pt x="1429" y="42"/>
                  </a:lnTo>
                  <a:lnTo>
                    <a:pt x="1441" y="48"/>
                  </a:lnTo>
                  <a:lnTo>
                    <a:pt x="1459" y="60"/>
                  </a:lnTo>
                  <a:lnTo>
                    <a:pt x="1477" y="66"/>
                  </a:lnTo>
                  <a:lnTo>
                    <a:pt x="1483" y="72"/>
                  </a:lnTo>
                  <a:lnTo>
                    <a:pt x="1495" y="78"/>
                  </a:lnTo>
                  <a:lnTo>
                    <a:pt x="1507" y="84"/>
                  </a:lnTo>
                  <a:lnTo>
                    <a:pt x="1525" y="84"/>
                  </a:lnTo>
                  <a:lnTo>
                    <a:pt x="1561" y="90"/>
                  </a:lnTo>
                  <a:lnTo>
                    <a:pt x="1602" y="96"/>
                  </a:lnTo>
                  <a:lnTo>
                    <a:pt x="1644" y="102"/>
                  </a:lnTo>
                  <a:lnTo>
                    <a:pt x="1692" y="102"/>
                  </a:lnTo>
                  <a:lnTo>
                    <a:pt x="1794" y="102"/>
                  </a:lnTo>
                  <a:lnTo>
                    <a:pt x="1895" y="102"/>
                  </a:lnTo>
                  <a:lnTo>
                    <a:pt x="1938" y="102"/>
                  </a:lnTo>
                  <a:lnTo>
                    <a:pt x="1971" y="96"/>
                  </a:lnTo>
                  <a:lnTo>
                    <a:pt x="2019" y="77"/>
                  </a:lnTo>
                  <a:lnTo>
                    <a:pt x="2063" y="57"/>
                  </a:lnTo>
                  <a:lnTo>
                    <a:pt x="2111" y="38"/>
                  </a:lnTo>
                  <a:lnTo>
                    <a:pt x="2145" y="18"/>
                  </a:lnTo>
                  <a:lnTo>
                    <a:pt x="2172" y="9"/>
                  </a:lnTo>
                  <a:lnTo>
                    <a:pt x="2202" y="0"/>
                  </a:lnTo>
                  <a:lnTo>
                    <a:pt x="2235" y="3"/>
                  </a:lnTo>
                  <a:lnTo>
                    <a:pt x="2250" y="24"/>
                  </a:lnTo>
                  <a:lnTo>
                    <a:pt x="2262" y="51"/>
                  </a:lnTo>
                  <a:lnTo>
                    <a:pt x="2290" y="72"/>
                  </a:lnTo>
                  <a:lnTo>
                    <a:pt x="2296" y="78"/>
                  </a:lnTo>
                  <a:lnTo>
                    <a:pt x="2308" y="84"/>
                  </a:lnTo>
                  <a:lnTo>
                    <a:pt x="2326" y="90"/>
                  </a:lnTo>
                  <a:lnTo>
                    <a:pt x="2350" y="102"/>
                  </a:lnTo>
                  <a:lnTo>
                    <a:pt x="2380" y="108"/>
                  </a:lnTo>
                  <a:lnTo>
                    <a:pt x="2416" y="114"/>
                  </a:lnTo>
                  <a:lnTo>
                    <a:pt x="2446" y="108"/>
                  </a:lnTo>
                  <a:lnTo>
                    <a:pt x="2481" y="108"/>
                  </a:lnTo>
                  <a:lnTo>
                    <a:pt x="2511" y="102"/>
                  </a:lnTo>
                  <a:lnTo>
                    <a:pt x="2541" y="96"/>
                  </a:lnTo>
                  <a:lnTo>
                    <a:pt x="2559" y="96"/>
                  </a:lnTo>
                  <a:lnTo>
                    <a:pt x="2595" y="84"/>
                  </a:lnTo>
                  <a:lnTo>
                    <a:pt x="2619" y="72"/>
                  </a:lnTo>
                  <a:lnTo>
                    <a:pt x="2643" y="54"/>
                  </a:lnTo>
                  <a:lnTo>
                    <a:pt x="2661" y="42"/>
                  </a:lnTo>
                  <a:lnTo>
                    <a:pt x="2673" y="24"/>
                  </a:lnTo>
                  <a:lnTo>
                    <a:pt x="2697" y="18"/>
                  </a:lnTo>
                  <a:lnTo>
                    <a:pt x="2715" y="24"/>
                  </a:lnTo>
                  <a:lnTo>
                    <a:pt x="2715" y="48"/>
                  </a:lnTo>
                  <a:lnTo>
                    <a:pt x="2709" y="78"/>
                  </a:lnTo>
                  <a:lnTo>
                    <a:pt x="2709" y="108"/>
                  </a:lnTo>
                  <a:lnTo>
                    <a:pt x="2727" y="114"/>
                  </a:lnTo>
                  <a:lnTo>
                    <a:pt x="2744" y="120"/>
                  </a:lnTo>
                  <a:lnTo>
                    <a:pt x="2768" y="126"/>
                  </a:lnTo>
                  <a:lnTo>
                    <a:pt x="2792" y="132"/>
                  </a:lnTo>
                  <a:lnTo>
                    <a:pt x="2816" y="132"/>
                  </a:lnTo>
                  <a:lnTo>
                    <a:pt x="2846" y="132"/>
                  </a:lnTo>
                  <a:lnTo>
                    <a:pt x="2870" y="132"/>
                  </a:lnTo>
                  <a:lnTo>
                    <a:pt x="2906" y="132"/>
                  </a:lnTo>
                  <a:lnTo>
                    <a:pt x="2972" y="126"/>
                  </a:lnTo>
                  <a:lnTo>
                    <a:pt x="3049" y="114"/>
                  </a:lnTo>
                  <a:lnTo>
                    <a:pt x="3127" y="102"/>
                  </a:lnTo>
                  <a:lnTo>
                    <a:pt x="3205" y="90"/>
                  </a:lnTo>
                  <a:lnTo>
                    <a:pt x="3336" y="78"/>
                  </a:lnTo>
                  <a:lnTo>
                    <a:pt x="3426" y="72"/>
                  </a:lnTo>
                  <a:lnTo>
                    <a:pt x="3456" y="66"/>
                  </a:lnTo>
                  <a:lnTo>
                    <a:pt x="3462" y="66"/>
                  </a:lnTo>
                  <a:lnTo>
                    <a:pt x="3474" y="60"/>
                  </a:lnTo>
                  <a:lnTo>
                    <a:pt x="3486" y="48"/>
                  </a:lnTo>
                  <a:lnTo>
                    <a:pt x="3498" y="48"/>
                  </a:lnTo>
                  <a:lnTo>
                    <a:pt x="3510" y="42"/>
                  </a:lnTo>
                  <a:lnTo>
                    <a:pt x="3522" y="42"/>
                  </a:lnTo>
                  <a:lnTo>
                    <a:pt x="3534" y="36"/>
                  </a:lnTo>
                  <a:lnTo>
                    <a:pt x="3546" y="36"/>
                  </a:lnTo>
                  <a:lnTo>
                    <a:pt x="3564" y="36"/>
                  </a:lnTo>
                  <a:lnTo>
                    <a:pt x="3582" y="42"/>
                  </a:lnTo>
                  <a:lnTo>
                    <a:pt x="3600" y="42"/>
                  </a:lnTo>
                  <a:lnTo>
                    <a:pt x="3617" y="54"/>
                  </a:lnTo>
                  <a:lnTo>
                    <a:pt x="3635" y="60"/>
                  </a:lnTo>
                  <a:lnTo>
                    <a:pt x="3647" y="66"/>
                  </a:lnTo>
                  <a:lnTo>
                    <a:pt x="3659" y="72"/>
                  </a:lnTo>
                  <a:lnTo>
                    <a:pt x="3689" y="78"/>
                  </a:lnTo>
                  <a:lnTo>
                    <a:pt x="3731" y="90"/>
                  </a:lnTo>
                  <a:lnTo>
                    <a:pt x="3767" y="96"/>
                  </a:lnTo>
                  <a:lnTo>
                    <a:pt x="3815" y="102"/>
                  </a:lnTo>
                  <a:lnTo>
                    <a:pt x="3863" y="102"/>
                  </a:lnTo>
                  <a:lnTo>
                    <a:pt x="3916" y="102"/>
                  </a:lnTo>
                  <a:lnTo>
                    <a:pt x="3970" y="102"/>
                  </a:lnTo>
                  <a:lnTo>
                    <a:pt x="4024" y="102"/>
                  </a:lnTo>
                  <a:lnTo>
                    <a:pt x="4078" y="102"/>
                  </a:lnTo>
                  <a:lnTo>
                    <a:pt x="4132" y="96"/>
                  </a:lnTo>
                  <a:lnTo>
                    <a:pt x="4186" y="90"/>
                  </a:lnTo>
                  <a:lnTo>
                    <a:pt x="4239" y="78"/>
                  </a:lnTo>
                  <a:lnTo>
                    <a:pt x="4287" y="72"/>
                  </a:lnTo>
                  <a:lnTo>
                    <a:pt x="4341" y="54"/>
                  </a:lnTo>
                  <a:lnTo>
                    <a:pt x="4383" y="42"/>
                  </a:lnTo>
                  <a:lnTo>
                    <a:pt x="4419" y="30"/>
                  </a:lnTo>
                  <a:lnTo>
                    <a:pt x="4449" y="18"/>
                  </a:lnTo>
                  <a:lnTo>
                    <a:pt x="4478" y="12"/>
                  </a:lnTo>
                  <a:lnTo>
                    <a:pt x="4502" y="6"/>
                  </a:lnTo>
                  <a:lnTo>
                    <a:pt x="4526" y="0"/>
                  </a:lnTo>
                  <a:lnTo>
                    <a:pt x="4544" y="0"/>
                  </a:lnTo>
                  <a:lnTo>
                    <a:pt x="4562" y="0"/>
                  </a:lnTo>
                  <a:lnTo>
                    <a:pt x="4574" y="6"/>
                  </a:lnTo>
                  <a:lnTo>
                    <a:pt x="4586" y="12"/>
                  </a:lnTo>
                  <a:lnTo>
                    <a:pt x="4598" y="18"/>
                  </a:lnTo>
                  <a:lnTo>
                    <a:pt x="4604" y="24"/>
                  </a:lnTo>
                  <a:lnTo>
                    <a:pt x="4610" y="30"/>
                  </a:lnTo>
                  <a:lnTo>
                    <a:pt x="4616" y="36"/>
                  </a:lnTo>
                  <a:lnTo>
                    <a:pt x="4622" y="48"/>
                  </a:lnTo>
                  <a:lnTo>
                    <a:pt x="4628" y="60"/>
                  </a:lnTo>
                  <a:lnTo>
                    <a:pt x="4634" y="66"/>
                  </a:lnTo>
                  <a:lnTo>
                    <a:pt x="4640" y="78"/>
                  </a:lnTo>
                  <a:lnTo>
                    <a:pt x="4652" y="84"/>
                  </a:lnTo>
                  <a:lnTo>
                    <a:pt x="4670" y="90"/>
                  </a:lnTo>
                  <a:lnTo>
                    <a:pt x="4682" y="96"/>
                  </a:lnTo>
                  <a:lnTo>
                    <a:pt x="4706" y="102"/>
                  </a:lnTo>
                  <a:lnTo>
                    <a:pt x="4724" y="108"/>
                  </a:lnTo>
                  <a:lnTo>
                    <a:pt x="4748" y="114"/>
                  </a:lnTo>
                  <a:lnTo>
                    <a:pt x="4771" y="114"/>
                  </a:lnTo>
                  <a:lnTo>
                    <a:pt x="4801" y="114"/>
                  </a:lnTo>
                  <a:lnTo>
                    <a:pt x="4831" y="108"/>
                  </a:lnTo>
                  <a:lnTo>
                    <a:pt x="4861" y="102"/>
                  </a:lnTo>
                  <a:lnTo>
                    <a:pt x="4891" y="96"/>
                  </a:lnTo>
                  <a:lnTo>
                    <a:pt x="4927" y="84"/>
                  </a:lnTo>
                  <a:lnTo>
                    <a:pt x="4957" y="66"/>
                  </a:lnTo>
                  <a:lnTo>
                    <a:pt x="4993" y="48"/>
                  </a:lnTo>
                  <a:lnTo>
                    <a:pt x="5017" y="36"/>
                  </a:lnTo>
                  <a:lnTo>
                    <a:pt x="5029" y="30"/>
                  </a:lnTo>
                  <a:lnTo>
                    <a:pt x="5061" y="24"/>
                  </a:lnTo>
                  <a:lnTo>
                    <a:pt x="5091" y="17"/>
                  </a:lnTo>
                  <a:lnTo>
                    <a:pt x="5118" y="14"/>
                  </a:lnTo>
                  <a:lnTo>
                    <a:pt x="5145" y="9"/>
                  </a:lnTo>
                  <a:lnTo>
                    <a:pt x="5175" y="9"/>
                  </a:lnTo>
                  <a:lnTo>
                    <a:pt x="5199" y="8"/>
                  </a:lnTo>
                  <a:lnTo>
                    <a:pt x="5219" y="9"/>
                  </a:lnTo>
                  <a:lnTo>
                    <a:pt x="5238" y="9"/>
                  </a:lnTo>
                  <a:lnTo>
                    <a:pt x="5258" y="11"/>
                  </a:lnTo>
                  <a:lnTo>
                    <a:pt x="5280" y="9"/>
                  </a:lnTo>
                  <a:lnTo>
                    <a:pt x="5304" y="11"/>
                  </a:lnTo>
                  <a:lnTo>
                    <a:pt x="5327" y="8"/>
                  </a:lnTo>
                  <a:lnTo>
                    <a:pt x="5351" y="8"/>
                  </a:lnTo>
                  <a:lnTo>
                    <a:pt x="5390" y="9"/>
                  </a:lnTo>
                  <a:lnTo>
                    <a:pt x="5435" y="24"/>
                  </a:lnTo>
                  <a:lnTo>
                    <a:pt x="5447" y="30"/>
                  </a:lnTo>
                  <a:lnTo>
                    <a:pt x="5453" y="36"/>
                  </a:lnTo>
                  <a:lnTo>
                    <a:pt x="5453" y="42"/>
                  </a:lnTo>
                  <a:lnTo>
                    <a:pt x="5459" y="48"/>
                  </a:lnTo>
                  <a:lnTo>
                    <a:pt x="5459" y="54"/>
                  </a:lnTo>
                  <a:lnTo>
                    <a:pt x="5459" y="60"/>
                  </a:lnTo>
                  <a:lnTo>
                    <a:pt x="5459" y="66"/>
                  </a:lnTo>
                  <a:lnTo>
                    <a:pt x="5465" y="66"/>
                  </a:lnTo>
                  <a:lnTo>
                    <a:pt x="5465" y="72"/>
                  </a:lnTo>
                  <a:lnTo>
                    <a:pt x="5477" y="72"/>
                  </a:lnTo>
                  <a:lnTo>
                    <a:pt x="5489" y="78"/>
                  </a:lnTo>
                  <a:lnTo>
                    <a:pt x="5501" y="84"/>
                  </a:lnTo>
                  <a:lnTo>
                    <a:pt x="5519" y="84"/>
                  </a:lnTo>
                  <a:lnTo>
                    <a:pt x="5555" y="90"/>
                  </a:lnTo>
                  <a:lnTo>
                    <a:pt x="5603" y="90"/>
                  </a:lnTo>
                  <a:lnTo>
                    <a:pt x="5656" y="90"/>
                  </a:lnTo>
                  <a:lnTo>
                    <a:pt x="5710" y="84"/>
                  </a:lnTo>
                  <a:lnTo>
                    <a:pt x="5740" y="78"/>
                  </a:lnTo>
                  <a:lnTo>
                    <a:pt x="5770" y="72"/>
                  </a:lnTo>
                  <a:lnTo>
                    <a:pt x="5770" y="90"/>
                  </a:lnTo>
                  <a:lnTo>
                    <a:pt x="5770" y="90"/>
                  </a:lnTo>
                  <a:lnTo>
                    <a:pt x="5740" y="96"/>
                  </a:lnTo>
                  <a:lnTo>
                    <a:pt x="5710" y="102"/>
                  </a:lnTo>
                  <a:lnTo>
                    <a:pt x="5656" y="108"/>
                  </a:lnTo>
                  <a:lnTo>
                    <a:pt x="5603" y="108"/>
                  </a:lnTo>
                  <a:lnTo>
                    <a:pt x="5555" y="108"/>
                  </a:lnTo>
                  <a:lnTo>
                    <a:pt x="5519" y="102"/>
                  </a:lnTo>
                  <a:lnTo>
                    <a:pt x="5501" y="102"/>
                  </a:lnTo>
                  <a:lnTo>
                    <a:pt x="5489" y="96"/>
                  </a:lnTo>
                  <a:lnTo>
                    <a:pt x="5477" y="90"/>
                  </a:lnTo>
                  <a:lnTo>
                    <a:pt x="5465" y="90"/>
                  </a:lnTo>
                  <a:lnTo>
                    <a:pt x="5465" y="84"/>
                  </a:lnTo>
                  <a:lnTo>
                    <a:pt x="5459" y="84"/>
                  </a:lnTo>
                  <a:lnTo>
                    <a:pt x="5459" y="78"/>
                  </a:lnTo>
                  <a:lnTo>
                    <a:pt x="5459" y="72"/>
                  </a:lnTo>
                  <a:lnTo>
                    <a:pt x="5459" y="66"/>
                  </a:lnTo>
                  <a:lnTo>
                    <a:pt x="5453" y="60"/>
                  </a:lnTo>
                  <a:lnTo>
                    <a:pt x="5453" y="54"/>
                  </a:lnTo>
                  <a:lnTo>
                    <a:pt x="5447" y="48"/>
                  </a:lnTo>
                  <a:lnTo>
                    <a:pt x="5435" y="42"/>
                  </a:lnTo>
                  <a:lnTo>
                    <a:pt x="5429" y="36"/>
                  </a:lnTo>
                  <a:lnTo>
                    <a:pt x="5423" y="36"/>
                  </a:lnTo>
                  <a:lnTo>
                    <a:pt x="5405" y="30"/>
                  </a:lnTo>
                  <a:lnTo>
                    <a:pt x="5393" y="30"/>
                  </a:lnTo>
                  <a:lnTo>
                    <a:pt x="5370" y="23"/>
                  </a:lnTo>
                  <a:lnTo>
                    <a:pt x="5346" y="24"/>
                  </a:lnTo>
                  <a:lnTo>
                    <a:pt x="5325" y="27"/>
                  </a:lnTo>
                  <a:lnTo>
                    <a:pt x="5298" y="29"/>
                  </a:lnTo>
                  <a:lnTo>
                    <a:pt x="5270" y="29"/>
                  </a:lnTo>
                  <a:lnTo>
                    <a:pt x="5247" y="26"/>
                  </a:lnTo>
                  <a:lnTo>
                    <a:pt x="5219" y="24"/>
                  </a:lnTo>
                  <a:lnTo>
                    <a:pt x="5199" y="21"/>
                  </a:lnTo>
                  <a:lnTo>
                    <a:pt x="5174" y="2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accent2">
                    <a:gamma/>
                    <a:tint val="9686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PE"/>
            </a:p>
          </p:txBody>
        </p:sp>
      </p:grpSp>
      <p:sp>
        <p:nvSpPr>
          <p:cNvPr id="11288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Haga clic para cambiar el estilo de título	</a:t>
            </a:r>
          </a:p>
        </p:txBody>
      </p:sp>
      <p:sp>
        <p:nvSpPr>
          <p:cNvPr id="11289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Haga clic para modificar el estilo de texto del patrón</a:t>
            </a:r>
          </a:p>
          <a:p>
            <a:pPr lvl="1"/>
            <a:r>
              <a:rPr lang="en-GB" smtClean="0"/>
              <a:t>Segundo nivel</a:t>
            </a:r>
          </a:p>
          <a:p>
            <a:pPr lvl="2"/>
            <a:r>
              <a:rPr lang="en-GB" smtClean="0"/>
              <a:t>Tercer nivel</a:t>
            </a:r>
          </a:p>
          <a:p>
            <a:pPr lvl="3"/>
            <a:r>
              <a:rPr lang="en-GB" smtClean="0"/>
              <a:t>Cuarto nivel</a:t>
            </a:r>
          </a:p>
          <a:p>
            <a:pPr lvl="4"/>
            <a:r>
              <a:rPr lang="en-GB" smtClean="0"/>
              <a:t>Quinto nivel</a:t>
            </a:r>
          </a:p>
        </p:txBody>
      </p:sp>
      <p:sp>
        <p:nvSpPr>
          <p:cNvPr id="11290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291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34A72160-1C43-41C2-864D-47C3DC6122EE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sp>
        <p:nvSpPr>
          <p:cNvPr id="11292" name="Rectangle 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n-GB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629" r:id="rId1"/>
    <p:sldLayoutId id="2147484608" r:id="rId2"/>
    <p:sldLayoutId id="2147484609" r:id="rId3"/>
    <p:sldLayoutId id="2147484610" r:id="rId4"/>
    <p:sldLayoutId id="2147484611" r:id="rId5"/>
    <p:sldLayoutId id="2147484612" r:id="rId6"/>
    <p:sldLayoutId id="2147484613" r:id="rId7"/>
    <p:sldLayoutId id="2147484614" r:id="rId8"/>
    <p:sldLayoutId id="2147484615" r:id="rId9"/>
    <p:sldLayoutId id="2147484616" r:id="rId10"/>
    <p:sldLayoutId id="214748461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l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4A72160-1C43-41C2-864D-47C3DC6122EE}" type="slidenum">
              <a:rPr lang="en-GB" smtClean="0"/>
              <a:pPr>
                <a:defRPr/>
              </a:pPr>
              <a:t>‹Nº›</a:t>
            </a:fld>
            <a:endParaRPr lang="en-GB"/>
          </a:p>
        </p:txBody>
      </p:sp>
      <p:grpSp>
        <p:nvGrpSpPr>
          <p:cNvPr id="4100" name="Group 4"/>
          <p:cNvGrpSpPr>
            <a:grpSpLocks/>
          </p:cNvGrpSpPr>
          <p:nvPr/>
        </p:nvGrpSpPr>
        <p:grpSpPr bwMode="auto">
          <a:xfrm>
            <a:off x="0" y="0"/>
            <a:ext cx="9142413" cy="6850063"/>
            <a:chOff x="0" y="0"/>
            <a:chExt cx="5758" cy="4315"/>
          </a:xfrm>
        </p:grpSpPr>
        <p:grpSp>
          <p:nvGrpSpPr>
            <p:cNvPr id="4104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111622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PE"/>
              </a:p>
            </p:txBody>
          </p:sp>
          <p:sp>
            <p:nvSpPr>
              <p:cNvPr id="111623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PE"/>
              </a:p>
            </p:txBody>
          </p:sp>
          <p:sp>
            <p:nvSpPr>
              <p:cNvPr id="111624" name="Freeform 8"/>
              <p:cNvSpPr>
                <a:spLocks/>
              </p:cNvSpPr>
              <p:nvPr/>
            </p:nvSpPr>
            <p:spPr bwMode="hidden">
              <a:xfrm>
                <a:off x="2898" y="3346"/>
                <a:ext cx="2851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PE"/>
              </a:p>
            </p:txBody>
          </p:sp>
          <p:sp>
            <p:nvSpPr>
              <p:cNvPr id="111625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PE"/>
              </a:p>
            </p:txBody>
          </p:sp>
          <p:sp>
            <p:nvSpPr>
              <p:cNvPr id="111626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s-PE"/>
              </a:p>
            </p:txBody>
          </p:sp>
        </p:grpSp>
        <p:sp>
          <p:nvSpPr>
            <p:cNvPr id="111627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PE"/>
            </a:p>
          </p:txBody>
        </p:sp>
        <p:sp>
          <p:nvSpPr>
            <p:cNvPr id="111628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PE"/>
            </a:p>
          </p:txBody>
        </p:sp>
      </p:grpSp>
      <p:sp>
        <p:nvSpPr>
          <p:cNvPr id="111629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11630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16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634" r:id="rId1"/>
    <p:sldLayoutId id="2147484635" r:id="rId2"/>
    <p:sldLayoutId id="2147484636" r:id="rId3"/>
    <p:sldLayoutId id="2147484637" r:id="rId4"/>
    <p:sldLayoutId id="2147484638" r:id="rId5"/>
    <p:sldLayoutId id="2147484639" r:id="rId6"/>
    <p:sldLayoutId id="2147484640" r:id="rId7"/>
    <p:sldLayoutId id="2147484641" r:id="rId8"/>
    <p:sldLayoutId id="2147484642" r:id="rId9"/>
    <p:sldLayoutId id="2147484643" r:id="rId10"/>
    <p:sldLayoutId id="2147484644" r:id="rId11"/>
    <p:sldLayoutId id="2147484645" r:id="rId12"/>
    <p:sldLayoutId id="2147484646" r:id="rId13"/>
    <p:sldLayoutId id="2147484647" r:id="rId14"/>
    <p:sldLayoutId id="2147484648" r:id="rId15"/>
    <p:sldLayoutId id="2147484649" r:id="rId16"/>
    <p:sldLayoutId id="2147484650" r:id="rId17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5.emf"/><Relationship Id="rId4" Type="http://schemas.openxmlformats.org/officeDocument/2006/relationships/oleObject" Target="../embeddings/Microsoft_Word_97_-_2003_Document1.doc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1.bp.blogspot.com/_IxynsVhNMBo/SadkYEgH9EI/AAAAAAAAABw/evpQKHCXahE/s1600-h/ssi.gif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ifunciona.com/" TargetMode="Externa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93.w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3.w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hyperlink" Target="http://images.google.com.pe/imgres?imgurl=http://recursos.cnice.mec.es/biosfera/alumno/1bachillerato/cristalizacion/imagenes/liquidos.gif&amp;imgrefurl=http://recursos.cnice.mec.es/biosfera/alumno/1bachillerato/cristalizacion/contenido7.htm&amp;h=168&amp;w=230&amp;sz=23&amp;hl=es&amp;start=8&amp;tbnid=7qD3XWyhyty8gM:&amp;tbnh=75&amp;tbnw=103&amp;prev=/images?q%3D%2Bcristales%2Bliquidos%26svnum%3D10%26hl%3Des%26lr%3D%26sa%3DN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7.jpeg"/><Relationship Id="rId4" Type="http://schemas.openxmlformats.org/officeDocument/2006/relationships/hyperlink" Target="http://images.google.com.pe/imgres?imgurl=http://www.merck.es/servlet/PB/show/1382500_l4/LSP-4.jpg&amp;imgrefurl=http://www.merck.es/servlet/PB/menu/1421520_ePRJ-MERCK-ES-INTERNET-MFQE_pcontent_l4/content.html&amp;h=181&amp;w=177&amp;sz=12&amp;hl=es&amp;start=10&amp;tbnid=J2tL5R2jACRyCM:&amp;tbnh=96&amp;tbnw=93&amp;prev=/images?q%3D%2Bcristales%2Bliquidos%26svnum%3D10%26hl%3Des%26lr%3D%26sa%3DN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hyperlink" Target="http://images.google.com.pe/imgres?imgurl=http://www.domotica.net/img/peq/superconductor.jpg&amp;imgrefurl=http://www.domotica.net/Superconductores.htm&amp;h=82&amp;w=82&amp;sz=2&amp;hl=es&amp;start=58&amp;tbnid=3Gx9R-Vyr8bonM:&amp;tbnh=71&amp;tbnw=71&amp;prev=/images?q%3D%2BSUPERCONDUCTORES%26start%3D40%26ndsp%3D20%26svnum%3D10%26hl%3Des%26lr%3D%26sa%3DN" TargetMode="Externa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76375" y="2492896"/>
            <a:ext cx="6400800" cy="2015852"/>
          </a:xfrm>
        </p:spPr>
        <p:txBody>
          <a:bodyPr/>
          <a:lstStyle/>
          <a:p>
            <a:pPr eaLnBrk="1" hangingPunct="1">
              <a:defRPr/>
            </a:pPr>
            <a:r>
              <a:rPr lang="en-GB" sz="4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CAPÍTULO VIII</a:t>
            </a:r>
          </a:p>
          <a:p>
            <a:pPr eaLnBrk="1" hangingPunct="1">
              <a:defRPr/>
            </a:pPr>
            <a:r>
              <a:rPr lang="en-GB" sz="4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SÓLIDOS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571625"/>
            <a:ext cx="8675688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2 Rectángulo"/>
          <p:cNvSpPr>
            <a:spLocks noChangeArrowheads="1"/>
          </p:cNvSpPr>
          <p:nvPr/>
        </p:nvSpPr>
        <p:spPr bwMode="auto">
          <a:xfrm>
            <a:off x="214313" y="5143500"/>
            <a:ext cx="10715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s-PE" altLang="es-PE" sz="2000"/>
              <a:t>Celda              </a:t>
            </a:r>
          </a:p>
          <a:p>
            <a:pPr algn="ctr" eaLnBrk="1" hangingPunct="1"/>
            <a:r>
              <a:rPr lang="es-PE" altLang="es-PE" sz="2000"/>
              <a:t>unidad</a:t>
            </a:r>
          </a:p>
        </p:txBody>
      </p:sp>
      <p:sp>
        <p:nvSpPr>
          <p:cNvPr id="27652" name="3 Rectángulo"/>
          <p:cNvSpPr>
            <a:spLocks noChangeArrowheads="1"/>
          </p:cNvSpPr>
          <p:nvPr/>
        </p:nvSpPr>
        <p:spPr bwMode="auto">
          <a:xfrm>
            <a:off x="1428750" y="5143500"/>
            <a:ext cx="1571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s-PE" altLang="es-PE" sz="2000"/>
              <a:t>Translación</a:t>
            </a:r>
          </a:p>
          <a:p>
            <a:pPr algn="ctr" eaLnBrk="1" hangingPunct="1"/>
            <a:r>
              <a:rPr lang="es-PE" altLang="es-PE" sz="2000"/>
              <a:t>eje Y</a:t>
            </a:r>
          </a:p>
        </p:txBody>
      </p:sp>
      <p:sp>
        <p:nvSpPr>
          <p:cNvPr id="27653" name="4 Rectángulo"/>
          <p:cNvSpPr>
            <a:spLocks noChangeArrowheads="1"/>
          </p:cNvSpPr>
          <p:nvPr/>
        </p:nvSpPr>
        <p:spPr bwMode="auto">
          <a:xfrm>
            <a:off x="3571875" y="5143500"/>
            <a:ext cx="1571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s-PE" altLang="es-PE" sz="2000"/>
              <a:t>Translación</a:t>
            </a:r>
          </a:p>
          <a:p>
            <a:pPr algn="ctr" eaLnBrk="1" hangingPunct="1"/>
            <a:r>
              <a:rPr lang="es-PE" altLang="es-PE" sz="2000"/>
              <a:t>eje X</a:t>
            </a:r>
          </a:p>
        </p:txBody>
      </p:sp>
      <p:sp>
        <p:nvSpPr>
          <p:cNvPr id="27654" name="6 Rectángulo"/>
          <p:cNvSpPr>
            <a:spLocks noChangeArrowheads="1"/>
          </p:cNvSpPr>
          <p:nvPr/>
        </p:nvSpPr>
        <p:spPr bwMode="auto">
          <a:xfrm>
            <a:off x="6429375" y="5143500"/>
            <a:ext cx="1571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s-PE" altLang="es-PE" sz="2000"/>
              <a:t>Translación</a:t>
            </a:r>
          </a:p>
          <a:p>
            <a:pPr algn="ctr" eaLnBrk="1" hangingPunct="1"/>
            <a:r>
              <a:rPr lang="es-PE" altLang="es-PE" sz="2000"/>
              <a:t>eje Z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cloruro de sodi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1438"/>
            <a:ext cx="702310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218974" y="260648"/>
            <a:ext cx="6521378" cy="1077218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ambria" pitchFamily="18" charset="0"/>
              </a:rPr>
              <a:t>Cristales de cloruro de sodio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ambria" pitchFamily="18" charset="0"/>
              </a:rPr>
              <a:t>(</a:t>
            </a:r>
            <a:r>
              <a:rPr lang="es-ES" sz="3200" b="1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ambria" pitchFamily="18" charset="0"/>
              </a:rPr>
              <a:t>NaCl</a:t>
            </a:r>
            <a:r>
              <a:rPr lang="es-ES" sz="3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ambria" pitchFamily="18" charset="0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sulfarocob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100"/>
            <a:ext cx="4500563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sulfato de cob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5" b="2737"/>
          <a:stretch>
            <a:fillRect/>
          </a:stretch>
        </p:blipFill>
        <p:spPr bwMode="auto">
          <a:xfrm>
            <a:off x="4578350" y="1052513"/>
            <a:ext cx="4565650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971600" y="260648"/>
            <a:ext cx="6882558" cy="1200329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ambria" pitchFamily="18" charset="0"/>
              </a:rPr>
              <a:t>Cristales de sulfato de cobre (CuSO</a:t>
            </a:r>
            <a:r>
              <a:rPr lang="es-ES" sz="3600" b="1" baseline="-2500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ambria" pitchFamily="18" charset="0"/>
              </a:rPr>
              <a:t>4</a:t>
            </a:r>
            <a:r>
              <a:rPr lang="es-ES" sz="36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70C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ambria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692150"/>
            <a:ext cx="8229600" cy="3313113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b="1" dirty="0" smtClean="0"/>
              <a:t>   </a:t>
            </a:r>
            <a:r>
              <a:rPr lang="es-ES" sz="2800" b="1" dirty="0" smtClean="0">
                <a:solidFill>
                  <a:srgbClr val="FFC000"/>
                </a:solidFill>
                <a:latin typeface="Arial" charset="0"/>
              </a:rPr>
              <a:t>-CELDA UNITARIA O ELEMENTAL</a:t>
            </a:r>
            <a:endParaRPr lang="es-ES" sz="2800" dirty="0" smtClean="0">
              <a:solidFill>
                <a:srgbClr val="FFC000"/>
              </a:solidFill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Parte más pequeña que permite reproducir toda la red por traslación.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El tamaño y la forma de la celda unitaria están representados por las distancias a, b y c y por los tres ángulos entre pares de lados que se designan por </a:t>
            </a:r>
            <a:r>
              <a:rPr lang="el-GR" sz="2800" dirty="0" smtClean="0">
                <a:latin typeface="Arial" charset="0"/>
                <a:cs typeface="Arial" charset="0"/>
              </a:rPr>
              <a:t>α</a:t>
            </a:r>
            <a:r>
              <a:rPr lang="es-ES" sz="2800" dirty="0" smtClean="0">
                <a:latin typeface="Arial" charset="0"/>
              </a:rPr>
              <a:t>, </a:t>
            </a:r>
            <a:r>
              <a:rPr lang="es-ES" sz="2800" dirty="0" smtClean="0">
                <a:latin typeface="Arial" charset="0"/>
                <a:sym typeface="Symbol" pitchFamily="18" charset="2"/>
              </a:rPr>
              <a:t></a:t>
            </a:r>
            <a:r>
              <a:rPr lang="es-ES" sz="2800" dirty="0" smtClean="0">
                <a:latin typeface="Arial" charset="0"/>
              </a:rPr>
              <a:t> y </a:t>
            </a:r>
            <a:r>
              <a:rPr lang="el-GR" sz="2800" dirty="0" smtClean="0">
                <a:latin typeface="Arial" charset="0"/>
                <a:cs typeface="Arial" charset="0"/>
              </a:rPr>
              <a:t>γ</a:t>
            </a:r>
            <a:r>
              <a:rPr lang="es-ES" sz="2800" dirty="0" smtClean="0">
                <a:latin typeface="Arial" charset="0"/>
              </a:rPr>
              <a:t>.</a:t>
            </a:r>
            <a:endParaRPr lang="en-GB" sz="2800" dirty="0" smtClean="0">
              <a:latin typeface="Arial" charset="0"/>
            </a:endParaRPr>
          </a:p>
        </p:txBody>
      </p:sp>
      <p:pic>
        <p:nvPicPr>
          <p:cNvPr id="28675" name="Picture 4" descr="Imagen:celda unitar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221163"/>
            <a:ext cx="5688013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500063" y="0"/>
            <a:ext cx="8001000" cy="3000375"/>
          </a:xfrm>
        </p:spPr>
        <p:txBody>
          <a:bodyPr/>
          <a:lstStyle/>
          <a:p>
            <a:pPr eaLnBrk="1" hangingPunct="1">
              <a:defRPr/>
            </a:pPr>
            <a:endParaRPr lang="en-GB" dirty="0" smtClean="0">
              <a:effectLst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GB" b="1" dirty="0" smtClean="0">
                <a:effectLst/>
              </a:rPr>
              <a:t>   </a:t>
            </a:r>
            <a:r>
              <a:rPr lang="en-GB" sz="2800" b="1" dirty="0" smtClean="0">
                <a:solidFill>
                  <a:srgbClr val="FFC000"/>
                </a:solidFill>
                <a:effectLst/>
                <a:latin typeface="Arial" charset="0"/>
              </a:rPr>
              <a:t>-PARÁMETRO DE RED (CONSTANTE RETICULAR)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effectLst/>
                <a:latin typeface="Arial" charset="0"/>
              </a:rPr>
              <a:t>   Son </a:t>
            </a:r>
            <a:r>
              <a:rPr lang="en-GB" sz="2800" dirty="0" err="1" smtClean="0">
                <a:effectLst/>
                <a:latin typeface="Arial" charset="0"/>
              </a:rPr>
              <a:t>las</a:t>
            </a:r>
            <a:r>
              <a:rPr lang="en-GB" sz="2800" dirty="0" smtClean="0">
                <a:effectLst/>
                <a:latin typeface="Arial" charset="0"/>
              </a:rPr>
              <a:t> longitudes de los </a:t>
            </a:r>
            <a:r>
              <a:rPr lang="en-GB" sz="2800" dirty="0" err="1" smtClean="0">
                <a:effectLst/>
                <a:latin typeface="Arial" charset="0"/>
              </a:rPr>
              <a:t>lados</a:t>
            </a:r>
            <a:r>
              <a:rPr lang="en-GB" sz="2800" dirty="0" smtClean="0">
                <a:effectLst/>
                <a:latin typeface="Arial" charset="0"/>
              </a:rPr>
              <a:t> de </a:t>
            </a:r>
            <a:r>
              <a:rPr lang="en-GB" sz="2800" dirty="0" err="1" smtClean="0">
                <a:effectLst/>
                <a:latin typeface="Arial" charset="0"/>
              </a:rPr>
              <a:t>las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celdas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unitarias</a:t>
            </a:r>
            <a:r>
              <a:rPr lang="en-GB" sz="2800" dirty="0" smtClean="0">
                <a:effectLst/>
                <a:latin typeface="Arial" charset="0"/>
              </a:rPr>
              <a:t>. </a:t>
            </a:r>
          </a:p>
          <a:p>
            <a:pPr eaLnBrk="1" hangingPunct="1">
              <a:defRPr/>
            </a:pPr>
            <a:endParaRPr lang="en-GB" sz="2800" dirty="0" smtClean="0">
              <a:effectLst/>
              <a:latin typeface="Arial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GB" dirty="0" smtClean="0"/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2857500"/>
            <a:ext cx="4824412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42" name="Object 2"/>
          <p:cNvGraphicFramePr>
            <a:graphicFrameLocks noChangeAspect="1"/>
          </p:cNvGraphicFramePr>
          <p:nvPr/>
        </p:nvGraphicFramePr>
        <p:xfrm>
          <a:off x="285750" y="214313"/>
          <a:ext cx="8569325" cy="650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Imagen de mapa de bits" r:id="rId3" imgW="3787468" imgH="2933333" progId="Paint.Picture">
                  <p:embed/>
                </p:oleObj>
              </mc:Choice>
              <mc:Fallback>
                <p:oleObj name="Imagen de mapa de bits" r:id="rId3" imgW="3787468" imgH="2933333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14313"/>
                        <a:ext cx="8569325" cy="6500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2 CuadroTexto"/>
          <p:cNvSpPr txBox="1">
            <a:spLocks noChangeArrowheads="1"/>
          </p:cNvSpPr>
          <p:nvPr/>
        </p:nvSpPr>
        <p:spPr bwMode="auto">
          <a:xfrm>
            <a:off x="1071563" y="3857625"/>
            <a:ext cx="571500" cy="3698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>
                <a:solidFill>
                  <a:srgbClr val="000000"/>
                </a:solidFill>
              </a:rPr>
              <a:t>CS</a:t>
            </a:r>
          </a:p>
        </p:txBody>
      </p:sp>
      <p:sp>
        <p:nvSpPr>
          <p:cNvPr id="1028" name="3 CuadroTexto"/>
          <p:cNvSpPr txBox="1">
            <a:spLocks noChangeArrowheads="1"/>
          </p:cNvSpPr>
          <p:nvPr/>
        </p:nvSpPr>
        <p:spPr bwMode="auto">
          <a:xfrm>
            <a:off x="3929063" y="3857625"/>
            <a:ext cx="1506537" cy="3698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>
                <a:solidFill>
                  <a:srgbClr val="000000"/>
                </a:solidFill>
              </a:rPr>
              <a:t>CBC (CCuC)</a:t>
            </a:r>
          </a:p>
        </p:txBody>
      </p:sp>
      <p:sp>
        <p:nvSpPr>
          <p:cNvPr id="1029" name="4 CuadroTexto"/>
          <p:cNvSpPr txBox="1">
            <a:spLocks noChangeArrowheads="1"/>
          </p:cNvSpPr>
          <p:nvPr/>
        </p:nvSpPr>
        <p:spPr bwMode="auto">
          <a:xfrm>
            <a:off x="7000875" y="3857625"/>
            <a:ext cx="1387475" cy="3698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>
                <a:solidFill>
                  <a:srgbClr val="000000"/>
                </a:solidFill>
              </a:rPr>
              <a:t>CFC (CCaC)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27150"/>
            <a:ext cx="8229600" cy="4530725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b="1" dirty="0" smtClean="0">
                <a:solidFill>
                  <a:srgbClr val="FFC000"/>
                </a:solidFill>
              </a:rPr>
              <a:t>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SISTEMAS CRISTALINOS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Existen siete clases de celdas unitarias que se denominan sistemas cristalinos.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es-ES" sz="2800" b="1" dirty="0" smtClean="0"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b="1" dirty="0" smtClean="0">
                <a:latin typeface="Arial" charset="0"/>
              </a:rPr>
              <a:t>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REDES CRISTALINAS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Puede haber 14 modos de ordenar la partícula en el espacio que se llaman las 14 redes de </a:t>
            </a:r>
            <a:r>
              <a:rPr lang="es-ES" sz="2800" dirty="0" err="1" smtClean="0">
                <a:latin typeface="Arial" charset="0"/>
              </a:rPr>
              <a:t>Bravais</a:t>
            </a:r>
            <a:r>
              <a:rPr lang="es-ES" sz="2800" dirty="0" smtClean="0">
                <a:latin typeface="Arial" charset="0"/>
              </a:rPr>
              <a:t>.</a:t>
            </a:r>
            <a:endParaRPr lang="en-GB" sz="2800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711" name="Group 679"/>
          <p:cNvGraphicFramePr>
            <a:graphicFrameLocks noGrp="1"/>
          </p:cNvGraphicFramePr>
          <p:nvPr>
            <p:ph idx="1"/>
          </p:nvPr>
        </p:nvGraphicFramePr>
        <p:xfrm>
          <a:off x="323850" y="549275"/>
          <a:ext cx="8424863" cy="5872244"/>
        </p:xfrm>
        <a:graphic>
          <a:graphicData uri="http://schemas.openxmlformats.org/drawingml/2006/table">
            <a:tbl>
              <a:tblPr/>
              <a:tblGrid>
                <a:gridCol w="3241675"/>
                <a:gridCol w="2063750"/>
                <a:gridCol w="3119438"/>
              </a:tblGrid>
              <a:tr h="82287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SISTEMA CRISTALINO</a:t>
                      </a:r>
                      <a:r>
                        <a:rPr kumimoji="0" lang="en-GB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EJES</a:t>
                      </a: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ÁNGULOS ENTRE EJES</a:t>
                      </a: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3969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Cúbico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 = b = c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α = β = γ = 90º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63810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Tetragonal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 = b ≠ c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α = β = γ = 90º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63969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Ortorrómbico 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 ≠ b ≠ c ≠ a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α = β = γ = 90º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63969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Hexagonal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 = b ≠ c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α = β = 90º; γ = 120º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927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Trigonal (o Romboédrica)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 = b = c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α = β = γ ≠ 90º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63810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Monoclínico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 ≠ b ≠ c ≠ a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α = γ = 90º; β ≠ 90º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9270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Triclínico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 ≠ b ≠ c ≠ a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α</a:t>
                      </a: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≠ </a:t>
                      </a: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β</a:t>
                      </a: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≠ </a:t>
                      </a:r>
                      <a:r>
                        <a:rPr kumimoji="0" lang="en-GB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γ</a:t>
                      </a: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(Todos distintos de 90º)</a:t>
                      </a:r>
                      <a:endParaRPr kumimoji="0" lang="en-GB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>
            <a:graphicFrameLocks noChangeAspect="1"/>
          </p:cNvGraphicFramePr>
          <p:nvPr/>
        </p:nvGraphicFramePr>
        <p:xfrm>
          <a:off x="214313" y="285750"/>
          <a:ext cx="8715375" cy="642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Imagen de mapa de bits" r:id="rId3" imgW="4640982" imgH="3306667" progId="Paint.Picture">
                  <p:embed/>
                </p:oleObj>
              </mc:Choice>
              <mc:Fallback>
                <p:oleObj name="Imagen de mapa de bits" r:id="rId3" imgW="4640982" imgH="3306667" progId="Paint.Picture">
                  <p:embed/>
                  <p:pic>
                    <p:nvPicPr>
                      <p:cNvPr id="0" name="Object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285750"/>
                        <a:ext cx="8715375" cy="642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5" descr="Image1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r="630"/>
          <a:stretch>
            <a:fillRect/>
          </a:stretch>
        </p:blipFill>
        <p:spPr bwMode="auto">
          <a:xfrm>
            <a:off x="142875" y="285750"/>
            <a:ext cx="8848725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2 CuadroTexto"/>
          <p:cNvSpPr txBox="1">
            <a:spLocks noChangeArrowheads="1"/>
          </p:cNvSpPr>
          <p:nvPr/>
        </p:nvSpPr>
        <p:spPr bwMode="auto">
          <a:xfrm>
            <a:off x="5143500" y="2857500"/>
            <a:ext cx="285750" cy="3698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PE" altLang="es-P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83" name="Group 55"/>
          <p:cNvGraphicFramePr>
            <a:graphicFrameLocks noGrp="1"/>
          </p:cNvGraphicFramePr>
          <p:nvPr>
            <p:ph idx="1"/>
          </p:nvPr>
        </p:nvGraphicFramePr>
        <p:xfrm>
          <a:off x="611188" y="1628775"/>
          <a:ext cx="7859712" cy="4606984"/>
        </p:xfrm>
        <a:graphic>
          <a:graphicData uri="http://schemas.openxmlformats.org/drawingml/2006/table">
            <a:tbl>
              <a:tblPr/>
              <a:tblGrid>
                <a:gridCol w="3106737"/>
                <a:gridCol w="4752975"/>
              </a:tblGrid>
              <a:tr h="9448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UBICACIÓN DEL ÁTOMO</a:t>
                      </a: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CONTRIBUYE A LA CELDA UNITARIA</a:t>
                      </a: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9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Vértice o esquina</a:t>
                      </a: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1/8  de átomo</a:t>
                      </a: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9048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Arista	</a:t>
                      </a: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1/4 de átomo</a:t>
                      </a: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9444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Centro de la cara</a:t>
                      </a: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1/2 de átomo</a:t>
                      </a: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906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Centro de la celda</a:t>
                      </a: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1 átomo</a:t>
                      </a:r>
                      <a:r>
                        <a:rPr kumimoji="0" lang="en-GB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</a:tbl>
          </a:graphicData>
        </a:graphic>
      </p:graphicFrame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333375"/>
            <a:ext cx="8229600" cy="9652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b="1" dirty="0" smtClean="0">
                <a:latin typeface="Arial" charset="0"/>
              </a:rPr>
              <a:t>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NÚMERO DE ÁTOMOS EN UNA CELDA UNITARIA</a:t>
            </a:r>
            <a:endParaRPr lang="en-GB" sz="2800" b="1" dirty="0" smtClean="0">
              <a:solidFill>
                <a:srgbClr val="FF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292" name="Object 4"/>
          <p:cNvGraphicFramePr>
            <a:graphicFrameLocks noChangeAspect="1"/>
          </p:cNvGraphicFramePr>
          <p:nvPr/>
        </p:nvGraphicFramePr>
        <p:xfrm>
          <a:off x="357188" y="785813"/>
          <a:ext cx="8455025" cy="564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Imagen de mapa de bits" r:id="rId3" imgW="4304762" imgH="2809524" progId="Paint.Picture">
                  <p:embed/>
                </p:oleObj>
              </mc:Choice>
              <mc:Fallback>
                <p:oleObj name="Imagen de mapa de bits" r:id="rId3" imgW="4304762" imgH="280952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785813"/>
                        <a:ext cx="8455025" cy="564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836613"/>
            <a:ext cx="8229600" cy="576103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es-ES" sz="2400" b="1" dirty="0" smtClean="0"/>
              <a:t>    </a:t>
            </a:r>
            <a:r>
              <a:rPr lang="es-ES" sz="3600" b="1" dirty="0" smtClean="0">
                <a:solidFill>
                  <a:srgbClr val="FFFF00"/>
                </a:solidFill>
                <a:latin typeface="Arial" charset="0"/>
              </a:rPr>
              <a:t>SÓLIDOS</a:t>
            </a:r>
            <a:endParaRPr lang="es-ES" sz="3600" dirty="0" smtClean="0">
              <a:solidFill>
                <a:srgbClr val="FFFF00"/>
              </a:solidFill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dirty="0" smtClean="0">
                <a:latin typeface="Arial" charset="0"/>
              </a:rPr>
              <a:t>   </a:t>
            </a:r>
            <a:r>
              <a:rPr lang="es-ES" b="1" dirty="0" smtClean="0">
                <a:solidFill>
                  <a:srgbClr val="FF0000"/>
                </a:solidFill>
                <a:latin typeface="Arial" charset="0"/>
              </a:rPr>
              <a:t>INTRODUCCIÓN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dirty="0" smtClean="0">
                <a:latin typeface="Arial" charset="0"/>
              </a:rPr>
              <a:t>   </a:t>
            </a:r>
            <a:r>
              <a:rPr lang="es-ES" sz="2800" dirty="0" smtClean="0">
                <a:latin typeface="Arial" charset="0"/>
              </a:rPr>
              <a:t>Estado de la materia que se caracteriza, a diferencia de los líquidos y gases por tener una dureza.</a:t>
            </a:r>
            <a:endParaRPr lang="es-ES" sz="2800" b="1" dirty="0" smtClean="0"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b="1" dirty="0" smtClean="0">
                <a:latin typeface="Arial" charset="0"/>
              </a:rPr>
              <a:t>   </a:t>
            </a:r>
            <a:r>
              <a:rPr lang="es-ES" sz="2800" dirty="0" smtClean="0">
                <a:latin typeface="Arial" charset="0"/>
              </a:rPr>
              <a:t>Cuando un líquido se enfría, las moléculas se mueven más lentamente hasta que alcanzan un punto donde ya no hay movimiento y las moléculas se agrupan en disposición definida. En este punto el líquido pasa a sólido.</a:t>
            </a:r>
            <a:endParaRPr lang="en-GB" sz="2800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1071563"/>
            <a:ext cx="8229600" cy="4530725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b="1" dirty="0" smtClean="0"/>
              <a:t>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NÚMERO DE COORDINACIÓN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Es el número de partículas que están en contacto con una determinada partícula en el cristal.</a:t>
            </a:r>
            <a:endParaRPr lang="en-GB" sz="2800" dirty="0" smtClean="0">
              <a:latin typeface="Arial" charset="0"/>
            </a:endParaRP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57563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3357563"/>
            <a:ext cx="2500312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" r="50551" b="11629"/>
          <a:stretch>
            <a:fillRect/>
          </a:stretch>
        </p:blipFill>
        <p:spPr bwMode="auto">
          <a:xfrm>
            <a:off x="2571750" y="3716338"/>
            <a:ext cx="4346575" cy="248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"/>
          <a:stretch>
            <a:fillRect/>
          </a:stretch>
        </p:blipFill>
        <p:spPr bwMode="auto">
          <a:xfrm>
            <a:off x="285750" y="501650"/>
            <a:ext cx="2574925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1949" r="2826" b="2924"/>
          <a:stretch>
            <a:fillRect/>
          </a:stretch>
        </p:blipFill>
        <p:spPr bwMode="auto">
          <a:xfrm rot="5400000">
            <a:off x="2893220" y="535781"/>
            <a:ext cx="2786062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3" t="2991" r="1820" b="8224"/>
          <a:stretch>
            <a:fillRect/>
          </a:stretch>
        </p:blipFill>
        <p:spPr bwMode="auto">
          <a:xfrm rot="5400000">
            <a:off x="5890419" y="324644"/>
            <a:ext cx="2800350" cy="315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5 CuadroTexto"/>
          <p:cNvSpPr txBox="1">
            <a:spLocks noChangeArrowheads="1"/>
          </p:cNvSpPr>
          <p:nvPr/>
        </p:nvSpPr>
        <p:spPr bwMode="auto">
          <a:xfrm>
            <a:off x="2928938" y="500063"/>
            <a:ext cx="714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>
                <a:solidFill>
                  <a:srgbClr val="000000"/>
                </a:solidFill>
              </a:rPr>
              <a:t>CFC</a:t>
            </a:r>
          </a:p>
        </p:txBody>
      </p:sp>
      <p:sp>
        <p:nvSpPr>
          <p:cNvPr id="35847" name="6 CuadroTexto"/>
          <p:cNvSpPr txBox="1">
            <a:spLocks noChangeArrowheads="1"/>
          </p:cNvSpPr>
          <p:nvPr/>
        </p:nvSpPr>
        <p:spPr bwMode="auto">
          <a:xfrm>
            <a:off x="285750" y="500063"/>
            <a:ext cx="714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>
                <a:solidFill>
                  <a:srgbClr val="000000"/>
                </a:solidFill>
              </a:rPr>
              <a:t>CS</a:t>
            </a:r>
          </a:p>
        </p:txBody>
      </p:sp>
      <p:sp>
        <p:nvSpPr>
          <p:cNvPr id="35848" name="7 CuadroTexto"/>
          <p:cNvSpPr txBox="1">
            <a:spLocks noChangeArrowheads="1"/>
          </p:cNvSpPr>
          <p:nvPr/>
        </p:nvSpPr>
        <p:spPr bwMode="auto">
          <a:xfrm>
            <a:off x="5715000" y="500063"/>
            <a:ext cx="714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>
                <a:solidFill>
                  <a:srgbClr val="000000"/>
                </a:solidFill>
              </a:rPr>
              <a:t>CBC</a:t>
            </a:r>
          </a:p>
        </p:txBody>
      </p:sp>
      <p:sp>
        <p:nvSpPr>
          <p:cNvPr id="35849" name="8 CuadroTexto"/>
          <p:cNvSpPr txBox="1">
            <a:spLocks noChangeArrowheads="1"/>
          </p:cNvSpPr>
          <p:nvPr/>
        </p:nvSpPr>
        <p:spPr bwMode="auto">
          <a:xfrm>
            <a:off x="2643188" y="3857625"/>
            <a:ext cx="714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>
                <a:solidFill>
                  <a:srgbClr val="000000"/>
                </a:solidFill>
              </a:rPr>
              <a:t>HCP</a:t>
            </a:r>
          </a:p>
        </p:txBody>
      </p:sp>
      <p:sp>
        <p:nvSpPr>
          <p:cNvPr id="35850" name="9 CuadroTexto"/>
          <p:cNvSpPr txBox="1">
            <a:spLocks noChangeArrowheads="1"/>
          </p:cNvSpPr>
          <p:nvPr/>
        </p:nvSpPr>
        <p:spPr bwMode="auto">
          <a:xfrm>
            <a:off x="900113" y="3275013"/>
            <a:ext cx="1150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b="1">
                <a:solidFill>
                  <a:srgbClr val="FFFF00"/>
                </a:solidFill>
              </a:rPr>
              <a:t>NC = 6</a:t>
            </a:r>
          </a:p>
        </p:txBody>
      </p:sp>
      <p:sp>
        <p:nvSpPr>
          <p:cNvPr id="35851" name="10 CuadroTexto"/>
          <p:cNvSpPr txBox="1">
            <a:spLocks noChangeArrowheads="1"/>
          </p:cNvSpPr>
          <p:nvPr/>
        </p:nvSpPr>
        <p:spPr bwMode="auto">
          <a:xfrm>
            <a:off x="3779838" y="3275013"/>
            <a:ext cx="1152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b="1">
                <a:solidFill>
                  <a:srgbClr val="FFFF00"/>
                </a:solidFill>
              </a:rPr>
              <a:t>NC = 12</a:t>
            </a:r>
          </a:p>
        </p:txBody>
      </p:sp>
      <p:sp>
        <p:nvSpPr>
          <p:cNvPr id="35852" name="11 CuadroTexto"/>
          <p:cNvSpPr txBox="1">
            <a:spLocks noChangeArrowheads="1"/>
          </p:cNvSpPr>
          <p:nvPr/>
        </p:nvSpPr>
        <p:spPr bwMode="auto">
          <a:xfrm>
            <a:off x="6804025" y="3284538"/>
            <a:ext cx="1152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b="1">
                <a:solidFill>
                  <a:srgbClr val="FFFF00"/>
                </a:solidFill>
              </a:rPr>
              <a:t>NC = 8</a:t>
            </a:r>
          </a:p>
        </p:txBody>
      </p:sp>
      <p:sp>
        <p:nvSpPr>
          <p:cNvPr id="35853" name="12 CuadroTexto"/>
          <p:cNvSpPr txBox="1">
            <a:spLocks noChangeArrowheads="1"/>
          </p:cNvSpPr>
          <p:nvPr/>
        </p:nvSpPr>
        <p:spPr bwMode="auto">
          <a:xfrm>
            <a:off x="4427538" y="6165850"/>
            <a:ext cx="1152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b="1">
                <a:solidFill>
                  <a:srgbClr val="FFFF00"/>
                </a:solidFill>
              </a:rPr>
              <a:t>NC = 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785813"/>
            <a:ext cx="8507413" cy="550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908050"/>
            <a:ext cx="8229600" cy="594995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b="1" dirty="0" smtClean="0"/>
              <a:t>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FACTOR DE ACOMODAMIENTO (F.A.)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s-ES" sz="2800" dirty="0" smtClean="0">
              <a:solidFill>
                <a:srgbClr val="0099FF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Fracción de espacio ocupado por los átomos en la celda.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s-ES" sz="2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s-ES" sz="2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s-ES" sz="2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s-ES" sz="2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      % Volumen ocupado = Eficiencia de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                                            empaquetamiento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                                         = F.A. x 100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              % Espacio  libre = (1- F.A.) x 100</a:t>
            </a:r>
            <a:endParaRPr lang="es-ES" sz="2800" dirty="0" smtClean="0">
              <a:latin typeface="Arial" charset="0"/>
              <a:sym typeface="Symbol" pitchFamily="18" charset="2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  <a:sym typeface="Symbol" pitchFamily="18" charset="2"/>
              </a:rPr>
              <a:t>    </a:t>
            </a:r>
            <a:endParaRPr lang="en-GB" sz="2800" dirty="0" smtClean="0">
              <a:latin typeface="Arial" charset="0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684213" y="2924175"/>
          <a:ext cx="8027987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cuación" r:id="rId3" imgW="4000320" imgH="393480" progId="Equation.3">
                  <p:embed/>
                </p:oleObj>
              </mc:Choice>
              <mc:Fallback>
                <p:oleObj name="Ecuación" r:id="rId3" imgW="400032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924175"/>
                        <a:ext cx="8027987" cy="790575"/>
                      </a:xfrm>
                      <a:prstGeom prst="rect">
                        <a:avLst/>
                      </a:prstGeom>
                      <a:solidFill>
                        <a:srgbClr val="FF99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276350"/>
            <a:ext cx="8229600" cy="558165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n-GB" dirty="0" smtClean="0"/>
              <a:t>   </a:t>
            </a:r>
            <a:r>
              <a:rPr lang="en-GB" sz="2800" b="1" dirty="0" smtClean="0">
                <a:solidFill>
                  <a:srgbClr val="FF0000"/>
                </a:solidFill>
                <a:latin typeface="Arial" charset="0"/>
              </a:rPr>
              <a:t>DENSIDAD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A partir de las características de la red, puede obtenerse la densidad teórica mediante la siguiente expresión:</a:t>
            </a:r>
            <a:endParaRPr lang="en-GB" sz="2800" dirty="0" smtClean="0">
              <a:latin typeface="Arial" charset="0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403350" y="3357563"/>
          <a:ext cx="1227138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cuación" r:id="rId3" imgW="444240" imgH="393480" progId="Equation.3">
                  <p:embed/>
                </p:oleObj>
              </mc:Choice>
              <mc:Fallback>
                <p:oleObj name="Ecuación" r:id="rId3" imgW="44424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357563"/>
                        <a:ext cx="1227138" cy="1085850"/>
                      </a:xfrm>
                      <a:prstGeom prst="rect">
                        <a:avLst/>
                      </a:prstGeom>
                      <a:solidFill>
                        <a:srgbClr val="FF99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203575" y="3429000"/>
          <a:ext cx="49688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Ecuación" r:id="rId5" imgW="2222280" imgH="457200" progId="Equation.3">
                  <p:embed/>
                </p:oleObj>
              </mc:Choice>
              <mc:Fallback>
                <p:oleObj name="Ecuación" r:id="rId5" imgW="222228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3429000"/>
                        <a:ext cx="4968875" cy="1022350"/>
                      </a:xfrm>
                      <a:prstGeom prst="rect">
                        <a:avLst/>
                      </a:prstGeom>
                      <a:solidFill>
                        <a:srgbClr val="FF99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PE" altLang="es-PE"/>
          </a:p>
        </p:txBody>
      </p:sp>
      <p:pic>
        <p:nvPicPr>
          <p:cNvPr id="5126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084763"/>
            <a:ext cx="6832600" cy="12239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36" name="Group 88"/>
          <p:cNvGraphicFramePr>
            <a:graphicFrameLocks noGrp="1"/>
          </p:cNvGraphicFramePr>
          <p:nvPr>
            <p:ph idx="1"/>
          </p:nvPr>
        </p:nvGraphicFramePr>
        <p:xfrm>
          <a:off x="539750" y="1484313"/>
          <a:ext cx="7786688" cy="5229227"/>
        </p:xfrm>
        <a:graphic>
          <a:graphicData uri="http://schemas.openxmlformats.org/drawingml/2006/table">
            <a:tbl>
              <a:tblPr/>
              <a:tblGrid>
                <a:gridCol w="1954213"/>
                <a:gridCol w="2376487"/>
                <a:gridCol w="1296988"/>
                <a:gridCol w="1439862"/>
                <a:gridCol w="719138"/>
              </a:tblGrid>
              <a:tr h="1265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EMPAQUETAMIENTO</a:t>
                      </a:r>
                      <a:endParaRPr kumimoji="0" lang="en-GB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Nº DE PARTÍCULAS POR CELDA UNITARIA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PARÁMETRO DE RED</a:t>
                      </a:r>
                      <a:endParaRPr kumimoji="0" lang="en-GB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NÚMERO DE COORDINACIÓN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F.A.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92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CÚBICO SIMPLE  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</a:t>
                      </a: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x 8 =1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8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a= 2 r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6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0,52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973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CÚBICO DE CARA CENTRADA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</a:t>
                      </a: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x 8 + </a:t>
                      </a:r>
                      <a:r>
                        <a:rPr kumimoji="0" lang="es-ES" sz="18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</a:t>
                      </a: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x 6 = 4         8          2 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 = 2 </a:t>
                      </a: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sym typeface="Symbol" pitchFamily="18" charset="2"/>
                        </a:rPr>
                        <a:t></a:t>
                      </a: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2 r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12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0,74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973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CÚBICO DE CUERPO CENTRADO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</a:t>
                      </a: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x 8 + 1 = 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8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 = </a:t>
                      </a:r>
                      <a:r>
                        <a:rPr kumimoji="0" lang="es-ES" sz="1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4</a:t>
                      </a: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  <a:sym typeface="Symbol" pitchFamily="18" charset="2"/>
                        </a:rPr>
                        <a:t></a:t>
                      </a: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3 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     3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8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0,68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1092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HEXAGONAL COMPACTO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</a:t>
                      </a: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x 12 + </a:t>
                      </a:r>
                      <a:r>
                        <a:rPr kumimoji="0" lang="es-ES" sz="1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</a:t>
                      </a: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x 2 + 3 = 6 6            2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 =  2 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</a:t>
                      </a:r>
                      <a:r>
                        <a:rPr kumimoji="0" lang="es-E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2</a:t>
                      </a: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= </a:t>
                      </a:r>
                      <a:r>
                        <a:rPr kumimoji="0" lang="es-ES" sz="1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</a:t>
                      </a:r>
                      <a:r>
                        <a:rPr kumimoji="0" lang="es-E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2</a:t>
                      </a: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   3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12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0,74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</a:tbl>
          </a:graphicData>
        </a:graphic>
      </p:graphicFrame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404813"/>
            <a:ext cx="8229600" cy="1036637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b="1" dirty="0" smtClean="0"/>
              <a:t>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ESTRUCTURAS CRISTALINAS COMUNES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Son los empaquetamientos compactos.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2800" dirty="0" smtClean="0">
              <a:latin typeface="Arial" charset="0"/>
            </a:endParaRPr>
          </a:p>
        </p:txBody>
      </p:sp>
      <p:pic>
        <p:nvPicPr>
          <p:cNvPr id="37929" name="Picture 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852738"/>
            <a:ext cx="8270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0" name="Picture 9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32588" y="4724400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1" name="Picture 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716338"/>
            <a:ext cx="8477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2" name="Picture 4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5695950"/>
            <a:ext cx="85725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981075"/>
            <a:ext cx="8229600" cy="774700"/>
          </a:xfrm>
        </p:spPr>
        <p:txBody>
          <a:bodyPr/>
          <a:lstStyle/>
          <a:p>
            <a:pPr algn="l" eaLnBrk="1" hangingPunct="1">
              <a:defRPr/>
            </a:pPr>
            <a:r>
              <a:rPr lang="en-GB" sz="2800" dirty="0" smtClean="0">
                <a:solidFill>
                  <a:srgbClr val="FFC000"/>
                </a:solidFill>
                <a:effectLst/>
                <a:latin typeface="Arial" charset="0"/>
              </a:rPr>
              <a:t>CÚBICA SIMPLE (CS)</a:t>
            </a:r>
            <a:br>
              <a:rPr lang="en-GB" sz="2800" dirty="0" smtClean="0">
                <a:solidFill>
                  <a:srgbClr val="FFC000"/>
                </a:solidFill>
                <a:effectLst/>
                <a:latin typeface="Arial" charset="0"/>
              </a:rPr>
            </a:br>
            <a:r>
              <a:rPr lang="en-GB" sz="2800" dirty="0" err="1" smtClean="0">
                <a:solidFill>
                  <a:schemeClr val="tx1">
                    <a:lumMod val="95000"/>
                  </a:schemeClr>
                </a:solidFill>
                <a:effectLst/>
                <a:latin typeface="Arial" charset="0"/>
              </a:rPr>
              <a:t>Ejemplo</a:t>
            </a:r>
            <a:r>
              <a:rPr lang="en-GB" sz="2800" dirty="0" smtClean="0">
                <a:solidFill>
                  <a:schemeClr val="tx1">
                    <a:lumMod val="95000"/>
                  </a:schemeClr>
                </a:solidFill>
                <a:effectLst/>
                <a:latin typeface="Arial" charset="0"/>
              </a:rPr>
              <a:t>: </a:t>
            </a:r>
            <a:r>
              <a:rPr lang="el-GR" sz="2800" dirty="0" smtClean="0">
                <a:solidFill>
                  <a:schemeClr val="tx1">
                    <a:lumMod val="95000"/>
                  </a:schemeClr>
                </a:solidFill>
                <a:effectLst/>
                <a:cs typeface="Arial" pitchFamily="34" charset="0"/>
              </a:rPr>
              <a:t>α</a:t>
            </a:r>
            <a:r>
              <a:rPr lang="es-ES_tradnl" sz="2800" dirty="0" smtClean="0">
                <a:solidFill>
                  <a:schemeClr val="tx1">
                    <a:lumMod val="95000"/>
                  </a:schemeClr>
                </a:solidFill>
                <a:effectLst/>
                <a:cs typeface="Arial" pitchFamily="34" charset="0"/>
              </a:rPr>
              <a:t>-Po</a:t>
            </a:r>
            <a:r>
              <a:rPr lang="es-ES_tradnl" sz="2800" dirty="0" smtClean="0">
                <a:solidFill>
                  <a:schemeClr val="tx1">
                    <a:lumMod val="95000"/>
                  </a:schemeClr>
                </a:solidFill>
                <a:cs typeface="Arial" pitchFamily="34" charset="0"/>
              </a:rPr>
              <a:t>, </a:t>
            </a:r>
            <a:r>
              <a:rPr lang="en-GB" sz="2800" dirty="0" smtClean="0">
                <a:solidFill>
                  <a:schemeClr val="tx1">
                    <a:lumMod val="95000"/>
                  </a:schemeClr>
                </a:solidFill>
                <a:effectLst/>
                <a:latin typeface="Arial" charset="0"/>
              </a:rPr>
              <a:t>Hg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92375"/>
            <a:ext cx="2574925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2492375"/>
            <a:ext cx="2592388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492375"/>
            <a:ext cx="2420937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857375"/>
            <a:ext cx="2497137" cy="28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14"/>
          <p:cNvSpPr txBox="1">
            <a:spLocks noChangeArrowheads="1"/>
          </p:cNvSpPr>
          <p:nvPr/>
        </p:nvSpPr>
        <p:spPr bwMode="auto">
          <a:xfrm>
            <a:off x="1785938" y="4143375"/>
            <a:ext cx="269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Font typeface="CommonBullets" pitchFamily="34" charset="2"/>
              <a:buNone/>
            </a:pPr>
            <a:r>
              <a:rPr lang="es-ES_tradnl" altLang="es-PE" b="1"/>
              <a:t>r</a:t>
            </a:r>
          </a:p>
        </p:txBody>
      </p:sp>
      <p:sp>
        <p:nvSpPr>
          <p:cNvPr id="6149" name="Line 13"/>
          <p:cNvSpPr>
            <a:spLocks noChangeShapeType="1"/>
          </p:cNvSpPr>
          <p:nvPr/>
        </p:nvSpPr>
        <p:spPr bwMode="auto">
          <a:xfrm>
            <a:off x="1428750" y="4500563"/>
            <a:ext cx="958850" cy="1746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/>
          </a:p>
        </p:txBody>
      </p:sp>
      <p:sp>
        <p:nvSpPr>
          <p:cNvPr id="6150" name="Line 10"/>
          <p:cNvSpPr>
            <a:spLocks noChangeShapeType="1"/>
          </p:cNvSpPr>
          <p:nvPr/>
        </p:nvSpPr>
        <p:spPr bwMode="auto">
          <a:xfrm>
            <a:off x="571500" y="4500563"/>
            <a:ext cx="1800225" cy="3190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/>
          </a:p>
        </p:txBody>
      </p:sp>
      <p:sp>
        <p:nvSpPr>
          <p:cNvPr id="6151" name="Text Box 12"/>
          <p:cNvSpPr txBox="1">
            <a:spLocks noChangeArrowheads="1"/>
          </p:cNvSpPr>
          <p:nvPr/>
        </p:nvSpPr>
        <p:spPr bwMode="auto">
          <a:xfrm>
            <a:off x="1357313" y="4786313"/>
            <a:ext cx="307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Font typeface="CommonBullets" pitchFamily="34" charset="2"/>
              <a:buNone/>
            </a:pPr>
            <a:r>
              <a:rPr lang="es-ES_tradnl" altLang="es-PE" b="1"/>
              <a:t>a</a:t>
            </a: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3357563" y="1717675"/>
          <a:ext cx="5607050" cy="35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Document" r:id="rId4" imgW="6030248" imgH="2130269" progId="Word.Document.8">
                  <p:embed/>
                </p:oleObj>
              </mc:Choice>
              <mc:Fallback>
                <p:oleObj name="Document" r:id="rId4" imgW="6030248" imgH="213026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2774" t="11830" r="12776"/>
                      <a:stretch>
                        <a:fillRect/>
                      </a:stretch>
                    </p:blipFill>
                    <p:spPr bwMode="auto">
                      <a:xfrm>
                        <a:off x="3357563" y="1717675"/>
                        <a:ext cx="5607050" cy="3511550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7 CuadroTexto"/>
          <p:cNvSpPr txBox="1">
            <a:spLocks noChangeArrowheads="1"/>
          </p:cNvSpPr>
          <p:nvPr/>
        </p:nvSpPr>
        <p:spPr bwMode="auto">
          <a:xfrm>
            <a:off x="3333750" y="4365625"/>
            <a:ext cx="811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b="1">
                <a:solidFill>
                  <a:srgbClr val="000000"/>
                </a:solidFill>
              </a:rPr>
              <a:t>F.A.=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549275"/>
            <a:ext cx="8229600" cy="1593850"/>
          </a:xfrm>
        </p:spPr>
        <p:txBody>
          <a:bodyPr/>
          <a:lstStyle/>
          <a:p>
            <a:pPr eaLnBrk="1" hangingPunct="1">
              <a:defRPr/>
            </a:pPr>
            <a:endParaRPr lang="en-GB" dirty="0" smtClean="0">
              <a:effectLst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GB" sz="2800" b="1" dirty="0" smtClean="0">
                <a:solidFill>
                  <a:srgbClr val="FFC000"/>
                </a:solidFill>
                <a:effectLst/>
                <a:latin typeface="Arial" charset="0"/>
              </a:rPr>
              <a:t>CÚBICA DE CARA CENTRADA (CFC)</a:t>
            </a:r>
          </a:p>
          <a:p>
            <a:pPr marL="342900" lvl="1" indent="-342900" eaLnBrk="1" hangingPunct="1"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s-ES_tradnl" sz="2400" b="1" dirty="0" smtClean="0"/>
              <a:t>Ejemplos: </a:t>
            </a:r>
            <a:r>
              <a:rPr lang="es-ES_tradnl" sz="2400" b="1" dirty="0" err="1" smtClean="0"/>
              <a:t>NaCl</a:t>
            </a:r>
            <a:r>
              <a:rPr lang="es-ES_tradnl" sz="2400" b="1" dirty="0" smtClean="0"/>
              <a:t>, Cu, Au, Al, Ag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b="1" dirty="0" smtClean="0">
              <a:solidFill>
                <a:schemeClr val="folHlink"/>
              </a:solidFill>
              <a:effectLst/>
              <a:latin typeface="Arial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dirty="0" smtClean="0">
              <a:solidFill>
                <a:schemeClr val="folHlink"/>
              </a:solidFill>
              <a:effectLst/>
              <a:latin typeface="Arial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dirty="0" smtClean="0">
              <a:latin typeface="Arial" charset="0"/>
            </a:endParaRP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3050" y="2616200"/>
            <a:ext cx="3024188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565400"/>
            <a:ext cx="2744788" cy="302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49169" y="2817019"/>
            <a:ext cx="30241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5" descr="cubica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8" r="54715" b="5000"/>
          <a:stretch>
            <a:fillRect/>
          </a:stretch>
        </p:blipFill>
        <p:spPr bwMode="auto">
          <a:xfrm>
            <a:off x="323850" y="1773238"/>
            <a:ext cx="288925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6" t="16122" r="6651" b="7568"/>
          <a:stretch>
            <a:fillRect/>
          </a:stretch>
        </p:blipFill>
        <p:spPr>
          <a:xfrm>
            <a:off x="3317875" y="1773238"/>
            <a:ext cx="5575300" cy="3668712"/>
          </a:xfrm>
          <a:solidFill>
            <a:srgbClr val="FF99FF"/>
          </a:solidFill>
        </p:spPr>
      </p:pic>
      <p:sp>
        <p:nvSpPr>
          <p:cNvPr id="40964" name="Line 8"/>
          <p:cNvSpPr>
            <a:spLocks noChangeShapeType="1"/>
          </p:cNvSpPr>
          <p:nvPr/>
        </p:nvSpPr>
        <p:spPr bwMode="auto">
          <a:xfrm>
            <a:off x="539750" y="4595813"/>
            <a:ext cx="1973263" cy="346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/>
          </a:p>
        </p:txBody>
      </p:sp>
      <p:sp>
        <p:nvSpPr>
          <p:cNvPr id="40965" name="Line 9"/>
          <p:cNvSpPr>
            <a:spLocks noChangeShapeType="1"/>
          </p:cNvSpPr>
          <p:nvPr/>
        </p:nvSpPr>
        <p:spPr bwMode="auto">
          <a:xfrm flipV="1">
            <a:off x="566738" y="2924175"/>
            <a:ext cx="2006600" cy="15716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/>
          </a:p>
        </p:txBody>
      </p:sp>
      <p:sp>
        <p:nvSpPr>
          <p:cNvPr id="40966" name="Text Box 10"/>
          <p:cNvSpPr txBox="1">
            <a:spLocks noChangeArrowheads="1"/>
          </p:cNvSpPr>
          <p:nvPr/>
        </p:nvSpPr>
        <p:spPr bwMode="auto">
          <a:xfrm>
            <a:off x="1096963" y="3349625"/>
            <a:ext cx="396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004186"/>
              </a:buClr>
              <a:buSzPct val="150000"/>
              <a:buFont typeface="CommonBullets" pitchFamily="34" charset="2"/>
              <a:buNone/>
            </a:pPr>
            <a:r>
              <a:rPr lang="es-ES_tradnl" altLang="es-PE" b="1">
                <a:solidFill>
                  <a:srgbClr val="000000"/>
                </a:solidFill>
                <a:latin typeface="Arial" charset="0"/>
              </a:rPr>
              <a:t>4r</a:t>
            </a:r>
          </a:p>
        </p:txBody>
      </p:sp>
      <p:sp>
        <p:nvSpPr>
          <p:cNvPr id="40967" name="Text Box 11"/>
          <p:cNvSpPr txBox="1">
            <a:spLocks noChangeArrowheads="1"/>
          </p:cNvSpPr>
          <p:nvPr/>
        </p:nvSpPr>
        <p:spPr bwMode="auto">
          <a:xfrm>
            <a:off x="1187450" y="4652963"/>
            <a:ext cx="307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004186"/>
              </a:buClr>
              <a:buSzPct val="150000"/>
              <a:buFont typeface="CommonBullets" pitchFamily="34" charset="2"/>
              <a:buNone/>
            </a:pPr>
            <a:r>
              <a:rPr lang="es-ES_tradnl" altLang="es-PE" b="1">
                <a:solidFill>
                  <a:srgbClr val="000000"/>
                </a:solidFill>
                <a:latin typeface="Arial" charset="0"/>
              </a:rPr>
              <a:t>a</a:t>
            </a:r>
          </a:p>
        </p:txBody>
      </p:sp>
      <p:sp>
        <p:nvSpPr>
          <p:cNvPr id="40968" name="7 CuadroTexto"/>
          <p:cNvSpPr txBox="1">
            <a:spLocks noChangeArrowheads="1"/>
          </p:cNvSpPr>
          <p:nvPr/>
        </p:nvSpPr>
        <p:spPr bwMode="auto">
          <a:xfrm>
            <a:off x="2987675" y="4508500"/>
            <a:ext cx="811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b="1">
                <a:solidFill>
                  <a:srgbClr val="000000"/>
                </a:solidFill>
              </a:rPr>
              <a:t>F.A.=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357188"/>
            <a:ext cx="8382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3 CuadroTexto"/>
          <p:cNvSpPr txBox="1">
            <a:spLocks noChangeArrowheads="1"/>
          </p:cNvSpPr>
          <p:nvPr/>
        </p:nvSpPr>
        <p:spPr bwMode="auto">
          <a:xfrm>
            <a:off x="1143000" y="833438"/>
            <a:ext cx="428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sz="2800" b="1">
                <a:solidFill>
                  <a:srgbClr val="FF0000"/>
                </a:solidFill>
              </a:rPr>
              <a:t>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052513"/>
            <a:ext cx="8229600" cy="11620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GB" sz="2800" b="1" dirty="0" smtClean="0">
                <a:solidFill>
                  <a:srgbClr val="FFC000"/>
                </a:solidFill>
                <a:effectLst/>
                <a:latin typeface="Arial" charset="0"/>
              </a:rPr>
              <a:t>CÚBICA DE CUERPO CENTRADO(CBC)</a:t>
            </a:r>
          </a:p>
          <a:p>
            <a:pPr marL="342900" lvl="1" indent="-342900" eaLnBrk="1" hangingPunct="1"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s-ES_tradnl" sz="2400" b="1" dirty="0" smtClean="0"/>
              <a:t>Ejemplos: Fe, Cr, Mo, W, Ta, Ba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dirty="0" smtClean="0">
              <a:solidFill>
                <a:schemeClr val="folHlink"/>
              </a:solidFill>
              <a:effectLst/>
              <a:latin typeface="Arial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dirty="0" smtClean="0">
              <a:solidFill>
                <a:schemeClr val="folHlink"/>
              </a:solidFill>
              <a:latin typeface="Arial" charset="0"/>
            </a:endParaRPr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4350" y="2590800"/>
            <a:ext cx="2643188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2500" y="2781300"/>
            <a:ext cx="2592388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76963" y="2905125"/>
            <a:ext cx="2592388" cy="234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7" t="20934" b="12440"/>
          <a:stretch>
            <a:fillRect/>
          </a:stretch>
        </p:blipFill>
        <p:spPr bwMode="auto">
          <a:xfrm>
            <a:off x="3522663" y="1785938"/>
            <a:ext cx="5370512" cy="342900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6" descr="cubica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0" t="49518" r="37265" b="5484"/>
          <a:stretch>
            <a:fillRect/>
          </a:stretch>
        </p:blipFill>
        <p:spPr bwMode="auto">
          <a:xfrm>
            <a:off x="428625" y="1571625"/>
            <a:ext cx="2847975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67" r="71819" b="7689"/>
          <a:stretch>
            <a:fillRect/>
          </a:stretch>
        </p:blipFill>
        <p:spPr bwMode="auto">
          <a:xfrm>
            <a:off x="285750" y="5311775"/>
            <a:ext cx="2805113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Line 12"/>
          <p:cNvSpPr>
            <a:spLocks noChangeShapeType="1"/>
          </p:cNvSpPr>
          <p:nvPr/>
        </p:nvSpPr>
        <p:spPr bwMode="auto">
          <a:xfrm>
            <a:off x="500063" y="4429125"/>
            <a:ext cx="1800225" cy="319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/>
          </a:p>
        </p:txBody>
      </p:sp>
      <p:sp>
        <p:nvSpPr>
          <p:cNvPr id="43014" name="Line 16"/>
          <p:cNvSpPr>
            <a:spLocks noChangeShapeType="1"/>
          </p:cNvSpPr>
          <p:nvPr/>
        </p:nvSpPr>
        <p:spPr bwMode="auto">
          <a:xfrm flipV="1">
            <a:off x="2373313" y="1857375"/>
            <a:ext cx="698500" cy="2527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/>
          </a:p>
        </p:txBody>
      </p:sp>
      <p:sp>
        <p:nvSpPr>
          <p:cNvPr id="43015" name="Line 14"/>
          <p:cNvSpPr>
            <a:spLocks noChangeShapeType="1"/>
          </p:cNvSpPr>
          <p:nvPr/>
        </p:nvSpPr>
        <p:spPr bwMode="auto">
          <a:xfrm flipV="1">
            <a:off x="571500" y="1857375"/>
            <a:ext cx="2468563" cy="21907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PE"/>
          </a:p>
        </p:txBody>
      </p:sp>
      <p:sp>
        <p:nvSpPr>
          <p:cNvPr id="43016" name="Text Box 13"/>
          <p:cNvSpPr txBox="1">
            <a:spLocks noChangeArrowheads="1"/>
          </p:cNvSpPr>
          <p:nvPr/>
        </p:nvSpPr>
        <p:spPr bwMode="auto">
          <a:xfrm>
            <a:off x="1143000" y="4714875"/>
            <a:ext cx="307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Font typeface="CommonBullets" pitchFamily="34" charset="2"/>
              <a:buNone/>
            </a:pPr>
            <a:r>
              <a:rPr lang="es-ES_tradnl" altLang="es-PE" b="1"/>
              <a:t>a</a:t>
            </a:r>
          </a:p>
        </p:txBody>
      </p:sp>
      <p:sp>
        <p:nvSpPr>
          <p:cNvPr id="43017" name="Text Box 15"/>
          <p:cNvSpPr txBox="1">
            <a:spLocks noChangeArrowheads="1"/>
          </p:cNvSpPr>
          <p:nvPr/>
        </p:nvSpPr>
        <p:spPr bwMode="auto">
          <a:xfrm>
            <a:off x="1285875" y="2714625"/>
            <a:ext cx="307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Font typeface="CommonBullets" pitchFamily="34" charset="2"/>
              <a:buNone/>
            </a:pPr>
            <a:r>
              <a:rPr lang="es-ES_tradnl" altLang="es-PE" b="1"/>
              <a:t>c</a:t>
            </a:r>
          </a:p>
        </p:txBody>
      </p:sp>
      <p:sp>
        <p:nvSpPr>
          <p:cNvPr id="43018" name="Text Box 17"/>
          <p:cNvSpPr txBox="1">
            <a:spLocks noChangeArrowheads="1"/>
          </p:cNvSpPr>
          <p:nvPr/>
        </p:nvSpPr>
        <p:spPr bwMode="auto">
          <a:xfrm>
            <a:off x="2786063" y="3857625"/>
            <a:ext cx="3270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buFont typeface="CommonBullets" pitchFamily="34" charset="2"/>
              <a:buNone/>
            </a:pPr>
            <a:r>
              <a:rPr lang="es-ES_tradnl" altLang="es-PE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43019" name="10 CuadroTexto"/>
          <p:cNvSpPr txBox="1">
            <a:spLocks noChangeArrowheads="1"/>
          </p:cNvSpPr>
          <p:nvPr/>
        </p:nvSpPr>
        <p:spPr bwMode="auto">
          <a:xfrm>
            <a:off x="2987675" y="4365625"/>
            <a:ext cx="811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b="1">
                <a:solidFill>
                  <a:srgbClr val="000000"/>
                </a:solidFill>
              </a:rPr>
              <a:t>F.A.=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857250"/>
            <a:ext cx="8229600" cy="8921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GB" sz="2800" b="1" dirty="0" smtClean="0">
                <a:solidFill>
                  <a:srgbClr val="FFC000"/>
                </a:solidFill>
                <a:effectLst/>
                <a:latin typeface="Arial" charset="0"/>
              </a:rPr>
              <a:t>HEXAGONAL COMPACTA (HC)</a:t>
            </a:r>
          </a:p>
          <a:p>
            <a:pPr marL="342900" lvl="1" indent="-342900" eaLnBrk="1" hangingPunct="1"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s-ES_tradnl" sz="2400" b="1" dirty="0" smtClean="0"/>
              <a:t>Ejemplos: Be, Mg, Zn, Cd, Ti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dirty="0" smtClean="0">
              <a:solidFill>
                <a:schemeClr val="folHlink"/>
              </a:solidFill>
              <a:effectLst/>
              <a:latin typeface="Arial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dirty="0" smtClean="0">
              <a:solidFill>
                <a:schemeClr val="folHlink"/>
              </a:solidFill>
              <a:latin typeface="Arial" charset="0"/>
            </a:endParaRP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500313"/>
            <a:ext cx="8280400" cy="3363912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194" name="Object 2"/>
          <p:cNvGraphicFramePr>
            <a:graphicFrameLocks noChangeAspect="1"/>
          </p:cNvGraphicFramePr>
          <p:nvPr/>
        </p:nvGraphicFramePr>
        <p:xfrm>
          <a:off x="1071563" y="3143250"/>
          <a:ext cx="6956425" cy="328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Imagen de mapa de bits" r:id="rId3" imgW="4839119" imgH="2088061" progId="Paint.Picture">
                  <p:embed/>
                </p:oleObj>
              </mc:Choice>
              <mc:Fallback>
                <p:oleObj name="Imagen de mapa de bits" r:id="rId3" imgW="4839119" imgH="2088061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3143250"/>
                        <a:ext cx="6956425" cy="328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571500"/>
            <a:ext cx="477678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0" y="571500"/>
            <a:ext cx="2071688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42875" y="1285875"/>
            <a:ext cx="8686800" cy="4530725"/>
          </a:xfrm>
        </p:spPr>
        <p:txBody>
          <a:bodyPr/>
          <a:lstStyle/>
          <a:p>
            <a:pPr marL="609600" indent="-609600" algn="just" eaLnBrk="1" hangingPunct="1">
              <a:buFont typeface="Wingdings" pitchFamily="2" charset="2"/>
              <a:buNone/>
              <a:defRPr/>
            </a:pPr>
            <a:r>
              <a:rPr lang="es-ES" b="1" dirty="0" smtClean="0"/>
              <a:t>   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POLIMORFISMO</a:t>
            </a:r>
          </a:p>
          <a:p>
            <a:pPr marL="609600" indent="-609600"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  Fenómeno por el cual las sustancias pueden cristalizar en más de una forma geométrica, dependiendo de la temperatura y la presión. </a:t>
            </a:r>
            <a:r>
              <a:rPr lang="en-GB" sz="2800" dirty="0" err="1" smtClean="0">
                <a:latin typeface="Arial" charset="0"/>
              </a:rPr>
              <a:t>Ejemplo</a:t>
            </a:r>
            <a:r>
              <a:rPr lang="en-GB" sz="2800" dirty="0" smtClean="0">
                <a:latin typeface="Arial" charset="0"/>
              </a:rPr>
              <a:t>: Al</a:t>
            </a:r>
            <a:r>
              <a:rPr lang="en-GB" sz="2800" baseline="-25000" dirty="0" smtClean="0">
                <a:latin typeface="Arial" charset="0"/>
              </a:rPr>
              <a:t>2</a:t>
            </a:r>
            <a:r>
              <a:rPr lang="en-GB" sz="2800" dirty="0" smtClean="0">
                <a:latin typeface="Arial" charset="0"/>
              </a:rPr>
              <a:t>O</a:t>
            </a:r>
            <a:r>
              <a:rPr lang="en-GB" sz="2800" baseline="-25000" dirty="0" smtClean="0">
                <a:latin typeface="Arial" charset="0"/>
              </a:rPr>
              <a:t>3 </a:t>
            </a:r>
            <a:r>
              <a:rPr lang="en-GB" sz="2800" dirty="0" err="1" smtClean="0">
                <a:latin typeface="Arial" charset="0"/>
              </a:rPr>
              <a:t>como</a:t>
            </a:r>
            <a:r>
              <a:rPr lang="en-GB" sz="2800" dirty="0" smtClean="0">
                <a:latin typeface="Arial" charset="0"/>
              </a:rPr>
              <a:t> alumina-α y alumina-γ.</a:t>
            </a:r>
            <a:r>
              <a:rPr lang="en-GB" dirty="0" smtClean="0"/>
              <a:t> </a:t>
            </a:r>
          </a:p>
          <a:p>
            <a:pPr marL="609600" indent="-609600" algn="just" eaLnBrk="1" hangingPunct="1">
              <a:buFont typeface="Wingdings" pitchFamily="2" charset="2"/>
              <a:buNone/>
              <a:defRPr/>
            </a:pPr>
            <a:r>
              <a:rPr lang="en-GB" sz="2800" b="1" dirty="0" smtClean="0">
                <a:latin typeface="Arial" charset="0"/>
              </a:rPr>
              <a:t>      </a:t>
            </a:r>
            <a:r>
              <a:rPr lang="en-GB" sz="2800" b="1" dirty="0" err="1" smtClean="0">
                <a:latin typeface="Arial" charset="0"/>
              </a:rPr>
              <a:t>Alotropía</a:t>
            </a:r>
            <a:r>
              <a:rPr lang="en-GB" sz="2800" dirty="0" smtClean="0">
                <a:latin typeface="Arial" charset="0"/>
              </a:rPr>
              <a:t>: </a:t>
            </a:r>
            <a:r>
              <a:rPr lang="en-GB" sz="2800" dirty="0" err="1" smtClean="0">
                <a:latin typeface="Arial" charset="0"/>
              </a:rPr>
              <a:t>polimorfismo</a:t>
            </a:r>
            <a:r>
              <a:rPr lang="en-GB" sz="2800" dirty="0" smtClean="0">
                <a:latin typeface="Arial" charset="0"/>
              </a:rPr>
              <a:t> en </a:t>
            </a:r>
            <a:r>
              <a:rPr lang="en-GB" sz="2800" dirty="0" err="1" smtClean="0">
                <a:latin typeface="Arial" charset="0"/>
              </a:rPr>
              <a:t>elementos</a:t>
            </a:r>
            <a:r>
              <a:rPr lang="en-GB" sz="2800" dirty="0" smtClean="0">
                <a:latin typeface="Arial" charset="0"/>
              </a:rPr>
              <a:t> </a:t>
            </a:r>
            <a:r>
              <a:rPr lang="en-GB" sz="2800" dirty="0" err="1" smtClean="0">
                <a:latin typeface="Arial" charset="0"/>
              </a:rPr>
              <a:t>puros</a:t>
            </a:r>
            <a:r>
              <a:rPr lang="en-GB" sz="2800" dirty="0" smtClean="0">
                <a:latin typeface="Arial" charset="0"/>
              </a:rPr>
              <a:t>.</a:t>
            </a:r>
          </a:p>
          <a:p>
            <a:pPr marL="609600" indent="-609600" algn="just"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latin typeface="Arial" charset="0"/>
              </a:rPr>
              <a:t>      </a:t>
            </a:r>
            <a:r>
              <a:rPr lang="en-GB" sz="2800" dirty="0" err="1" smtClean="0">
                <a:latin typeface="Arial" charset="0"/>
              </a:rPr>
              <a:t>Ejemplo</a:t>
            </a:r>
            <a:r>
              <a:rPr lang="en-GB" sz="2800" dirty="0" smtClean="0">
                <a:latin typeface="Arial" charset="0"/>
              </a:rPr>
              <a:t>: el diamante, el </a:t>
            </a:r>
            <a:r>
              <a:rPr lang="en-GB" sz="2800" dirty="0" err="1" smtClean="0">
                <a:latin typeface="Arial" charset="0"/>
              </a:rPr>
              <a:t>buckminsterfullereno</a:t>
            </a:r>
            <a:r>
              <a:rPr lang="en-GB" sz="2800" dirty="0" smtClean="0">
                <a:latin typeface="Arial" charset="0"/>
              </a:rPr>
              <a:t> y el </a:t>
            </a:r>
            <a:r>
              <a:rPr lang="en-GB" sz="2800" dirty="0" err="1" smtClean="0">
                <a:latin typeface="Arial" charset="0"/>
              </a:rPr>
              <a:t>grafito</a:t>
            </a:r>
            <a:r>
              <a:rPr lang="en-GB" sz="2800" dirty="0" smtClean="0">
                <a:latin typeface="Arial" charset="0"/>
              </a:rPr>
              <a:t> son </a:t>
            </a:r>
            <a:r>
              <a:rPr lang="en-GB" sz="2800" dirty="0" err="1" smtClean="0">
                <a:latin typeface="Arial" charset="0"/>
              </a:rPr>
              <a:t>constituídos</a:t>
            </a:r>
            <a:r>
              <a:rPr lang="en-GB" sz="2800" dirty="0" smtClean="0">
                <a:latin typeface="Arial" charset="0"/>
              </a:rPr>
              <a:t> </a:t>
            </a:r>
            <a:r>
              <a:rPr lang="en-GB" sz="2800" dirty="0" err="1" smtClean="0">
                <a:latin typeface="Arial" charset="0"/>
              </a:rPr>
              <a:t>por</a:t>
            </a:r>
            <a:r>
              <a:rPr lang="en-GB" sz="2800" dirty="0" smtClean="0">
                <a:latin typeface="Arial" charset="0"/>
              </a:rPr>
              <a:t> </a:t>
            </a:r>
            <a:r>
              <a:rPr lang="en-GB" sz="2800" dirty="0" err="1" smtClean="0">
                <a:latin typeface="Arial" charset="0"/>
              </a:rPr>
              <a:t>atómos</a:t>
            </a:r>
            <a:r>
              <a:rPr lang="en-GB" sz="2800" dirty="0" smtClean="0">
                <a:latin typeface="Arial" charset="0"/>
              </a:rPr>
              <a:t> de </a:t>
            </a:r>
            <a:r>
              <a:rPr lang="en-GB" sz="2800" dirty="0" err="1" smtClean="0">
                <a:latin typeface="Arial" charset="0"/>
              </a:rPr>
              <a:t>carbono</a:t>
            </a:r>
            <a:r>
              <a:rPr lang="en-GB" sz="2800" dirty="0" smtClean="0">
                <a:latin typeface="Arial" charset="0"/>
              </a:rPr>
              <a:t> </a:t>
            </a:r>
            <a:r>
              <a:rPr lang="en-GB" sz="2800" dirty="0" err="1" smtClean="0">
                <a:latin typeface="Arial" charset="0"/>
              </a:rPr>
              <a:t>organizados</a:t>
            </a:r>
            <a:r>
              <a:rPr lang="en-GB" sz="2800" dirty="0" smtClean="0">
                <a:latin typeface="Arial" charset="0"/>
              </a:rPr>
              <a:t> en </a:t>
            </a:r>
            <a:r>
              <a:rPr lang="en-GB" sz="2800" dirty="0" err="1" smtClean="0">
                <a:latin typeface="Arial" charset="0"/>
              </a:rPr>
              <a:t>diferentes</a:t>
            </a:r>
            <a:r>
              <a:rPr lang="en-GB" sz="2800" dirty="0" smtClean="0">
                <a:latin typeface="Arial" charset="0"/>
              </a:rPr>
              <a:t> </a:t>
            </a:r>
            <a:r>
              <a:rPr lang="en-GB" sz="2800" dirty="0" err="1" smtClean="0">
                <a:latin typeface="Arial" charset="0"/>
              </a:rPr>
              <a:t>estructuras</a:t>
            </a:r>
            <a:r>
              <a:rPr lang="en-GB" sz="2800" dirty="0" smtClean="0">
                <a:latin typeface="Arial" charset="0"/>
              </a:rPr>
              <a:t> </a:t>
            </a:r>
            <a:r>
              <a:rPr lang="en-GB" sz="2800" dirty="0" err="1" smtClean="0">
                <a:latin typeface="Arial" charset="0"/>
              </a:rPr>
              <a:t>cristalinas</a:t>
            </a:r>
            <a:r>
              <a:rPr lang="en-GB" sz="2800" dirty="0" smtClean="0">
                <a:latin typeface="Arial" charset="0"/>
              </a:rPr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"/>
          <a:stretch>
            <a:fillRect/>
          </a:stretch>
        </p:blipFill>
        <p:spPr bwMode="auto">
          <a:xfrm>
            <a:off x="357188" y="1571625"/>
            <a:ext cx="84582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1 Rectángulo"/>
          <p:cNvSpPr>
            <a:spLocks noChangeArrowheads="1"/>
          </p:cNvSpPr>
          <p:nvPr/>
        </p:nvSpPr>
        <p:spPr bwMode="auto">
          <a:xfrm>
            <a:off x="571500" y="1000125"/>
            <a:ext cx="8215313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sz="2400"/>
              <a:t>Los polimorfos se representan como α, β, γ, ... en el orden de temperatura creciente.</a:t>
            </a:r>
          </a:p>
          <a:p>
            <a:pPr eaLnBrk="1" hangingPunct="1"/>
            <a:r>
              <a:rPr lang="es-PE" altLang="es-PE" sz="2400"/>
              <a:t>Ejemplo: Para el Fierro</a:t>
            </a:r>
          </a:p>
          <a:p>
            <a:pPr eaLnBrk="1" hangingPunct="1"/>
            <a:endParaRPr lang="es-PE" altLang="es-PE" sz="2400"/>
          </a:p>
          <a:p>
            <a:pPr eaLnBrk="1" hangingPunct="1"/>
            <a:r>
              <a:rPr lang="es-PE" altLang="es-PE" sz="2400"/>
              <a:t>                  </a:t>
            </a:r>
            <a:r>
              <a:rPr lang="el-GR" altLang="es-PE" sz="2400"/>
              <a:t>α-</a:t>
            </a:r>
            <a:r>
              <a:rPr lang="es-PE" altLang="es-PE" sz="2400"/>
              <a:t>Fe (600°C)    →    </a:t>
            </a:r>
            <a:r>
              <a:rPr lang="el-GR" altLang="es-PE" sz="2400"/>
              <a:t>γ-</a:t>
            </a:r>
            <a:r>
              <a:rPr lang="es-PE" altLang="es-PE" sz="2400"/>
              <a:t>Fe(1100°C)</a:t>
            </a:r>
          </a:p>
          <a:p>
            <a:pPr eaLnBrk="1" hangingPunct="1"/>
            <a:r>
              <a:rPr lang="es-PE" altLang="es-PE" sz="2400"/>
              <a:t>                cubica centrada        cubica centrada</a:t>
            </a:r>
          </a:p>
          <a:p>
            <a:pPr eaLnBrk="1" hangingPunct="1"/>
            <a:r>
              <a:rPr lang="es-PE" altLang="es-PE" sz="2400"/>
              <a:t>                  en el cuerpo             en las caras</a:t>
            </a:r>
          </a:p>
          <a:p>
            <a:pPr eaLnBrk="1" hangingPunct="1"/>
            <a:endParaRPr lang="es-PE" altLang="es-PE" sz="2400"/>
          </a:p>
          <a:p>
            <a:pPr eaLnBrk="1" hangingPunct="1"/>
            <a:endParaRPr lang="es-PE" altLang="es-PE" sz="2400"/>
          </a:p>
          <a:p>
            <a:pPr eaLnBrk="1" hangingPunct="1"/>
            <a:endParaRPr lang="es-PE" altLang="es-PE" sz="2400"/>
          </a:p>
        </p:txBody>
      </p:sp>
      <p:pic>
        <p:nvPicPr>
          <p:cNvPr id="47107" name="Picture 7" descr="http://www.utp.edu.co/~publio17/imagenes/BC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3857625"/>
            <a:ext cx="2543175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9" descr="http://www.utp.edu.co/~publio17/imagenes/FC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3857625"/>
            <a:ext cx="242570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1 Imagen" descr="Monografia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14313"/>
            <a:ext cx="6500812" cy="650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2 CuadroTexto"/>
          <p:cNvSpPr txBox="1">
            <a:spLocks noChangeArrowheads="1"/>
          </p:cNvSpPr>
          <p:nvPr/>
        </p:nvSpPr>
        <p:spPr bwMode="auto">
          <a:xfrm>
            <a:off x="1928813" y="6215063"/>
            <a:ext cx="357187" cy="3698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PE" altLang="es-P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500063" y="785813"/>
            <a:ext cx="8229600" cy="4530725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b="1" dirty="0" smtClean="0"/>
              <a:t>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ISOMORFISMO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Fenómeno por el cual las sustancias pueden cristalizar en la misma forma geométrica.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El CaCO</a:t>
            </a:r>
            <a:r>
              <a:rPr lang="es-ES" sz="2800" baseline="-25000" dirty="0" smtClean="0">
                <a:latin typeface="Arial" charset="0"/>
              </a:rPr>
              <a:t>3</a:t>
            </a:r>
            <a:r>
              <a:rPr lang="es-ES" sz="2800" dirty="0" smtClean="0">
                <a:latin typeface="Arial" charset="0"/>
              </a:rPr>
              <a:t> y MgCO</a:t>
            </a:r>
            <a:r>
              <a:rPr lang="es-ES" sz="2800" baseline="-25000" dirty="0" smtClean="0">
                <a:latin typeface="Arial" charset="0"/>
              </a:rPr>
              <a:t>3</a:t>
            </a:r>
            <a:r>
              <a:rPr lang="es-ES" sz="2800" dirty="0" smtClean="0">
                <a:latin typeface="Arial" charset="0"/>
              </a:rPr>
              <a:t> ambos cristalizan en empaquetamiento hexagonal.</a:t>
            </a:r>
            <a:endParaRPr lang="en-GB" sz="2800" dirty="0" smtClean="0">
              <a:latin typeface="Arial" charset="0"/>
            </a:endParaRPr>
          </a:p>
        </p:txBody>
      </p:sp>
      <p:pic>
        <p:nvPicPr>
          <p:cNvPr id="49155" name="8 Imagen" descr="http://www.hiru.com/geologia/geologia_00300.html/geologia_y_biologia_003_02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0" t="51707" r="52443" b="28931"/>
          <a:stretch>
            <a:fillRect/>
          </a:stretch>
        </p:blipFill>
        <p:spPr bwMode="auto">
          <a:xfrm>
            <a:off x="3429000" y="3429000"/>
            <a:ext cx="2071688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alci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500063"/>
            <a:ext cx="34067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2 Rectángulo"/>
          <p:cNvSpPr>
            <a:spLocks noChangeArrowheads="1"/>
          </p:cNvSpPr>
          <p:nvPr/>
        </p:nvSpPr>
        <p:spPr bwMode="auto">
          <a:xfrm>
            <a:off x="1957388" y="5743575"/>
            <a:ext cx="1543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sz="2000" b="1"/>
              <a:t>(CALCITA)</a:t>
            </a:r>
            <a:endParaRPr lang="es-PE" altLang="es-PE" sz="2000"/>
          </a:p>
        </p:txBody>
      </p:sp>
      <p:sp>
        <p:nvSpPr>
          <p:cNvPr id="50180" name="3 Rectángulo"/>
          <p:cNvSpPr>
            <a:spLocks noChangeArrowheads="1"/>
          </p:cNvSpPr>
          <p:nvPr/>
        </p:nvSpPr>
        <p:spPr bwMode="auto">
          <a:xfrm>
            <a:off x="928688" y="5715000"/>
            <a:ext cx="1196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ES" altLang="es-PE" sz="2400">
                <a:latin typeface="Arial" charset="0"/>
              </a:rPr>
              <a:t>CaCO</a:t>
            </a:r>
            <a:r>
              <a:rPr lang="es-ES" altLang="es-PE" sz="2400" baseline="-25000">
                <a:latin typeface="Arial" charset="0"/>
              </a:rPr>
              <a:t>3</a:t>
            </a:r>
            <a:r>
              <a:rPr lang="es-ES" altLang="es-PE" baseline="-25000">
                <a:latin typeface="Arial" charset="0"/>
              </a:rPr>
              <a:t> </a:t>
            </a:r>
            <a:endParaRPr lang="es-PE" altLang="es-PE"/>
          </a:p>
        </p:txBody>
      </p:sp>
      <p:pic>
        <p:nvPicPr>
          <p:cNvPr id="50181" name="Picture 4" descr="http://www.elitefineminerals.com/img/00046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" t="17007" r="25197"/>
          <a:stretch>
            <a:fillRect/>
          </a:stretch>
        </p:blipFill>
        <p:spPr bwMode="auto">
          <a:xfrm>
            <a:off x="5143500" y="500063"/>
            <a:ext cx="3125788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5 Rectángulo"/>
          <p:cNvSpPr>
            <a:spLocks noChangeArrowheads="1"/>
          </p:cNvSpPr>
          <p:nvPr/>
        </p:nvSpPr>
        <p:spPr bwMode="auto">
          <a:xfrm>
            <a:off x="6299200" y="5815013"/>
            <a:ext cx="1987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sz="2000" b="1"/>
              <a:t>(MAGNESITA)</a:t>
            </a:r>
            <a:endParaRPr lang="es-PE" altLang="es-PE" sz="2000"/>
          </a:p>
        </p:txBody>
      </p:sp>
      <p:sp>
        <p:nvSpPr>
          <p:cNvPr id="50183" name="6 Rectángulo"/>
          <p:cNvSpPr>
            <a:spLocks noChangeArrowheads="1"/>
          </p:cNvSpPr>
          <p:nvPr/>
        </p:nvSpPr>
        <p:spPr bwMode="auto">
          <a:xfrm>
            <a:off x="5143500" y="5786438"/>
            <a:ext cx="1187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ES" altLang="es-PE" sz="2400">
                <a:latin typeface="Arial" charset="0"/>
              </a:rPr>
              <a:t>MgCO</a:t>
            </a:r>
            <a:r>
              <a:rPr lang="es-ES" altLang="es-PE" sz="2400" baseline="-25000">
                <a:latin typeface="Arial" charset="0"/>
              </a:rPr>
              <a:t>3</a:t>
            </a:r>
            <a:endParaRPr lang="es-PE" altLang="es-PE" sz="2400"/>
          </a:p>
        </p:txBody>
      </p:sp>
      <p:pic>
        <p:nvPicPr>
          <p:cNvPr id="50184" name="Picture 6" descr="Calcita hexagonal, detal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3143250"/>
            <a:ext cx="335756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8" descr="http://usuarios.lycos.es/arrminerales/Magnesita_Albatera_Al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3143250"/>
            <a:ext cx="31432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357188"/>
            <a:ext cx="8382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2 CuadroTexto"/>
          <p:cNvSpPr txBox="1">
            <a:spLocks noChangeArrowheads="1"/>
          </p:cNvSpPr>
          <p:nvPr/>
        </p:nvSpPr>
        <p:spPr bwMode="auto">
          <a:xfrm>
            <a:off x="1143000" y="833438"/>
            <a:ext cx="428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sz="2800" b="1">
                <a:solidFill>
                  <a:srgbClr val="FF0000"/>
                </a:solidFill>
              </a:rPr>
              <a:t>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412875"/>
            <a:ext cx="8229600" cy="453072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800" b="1" dirty="0" smtClean="0"/>
              <a:t> 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DIFRACCIÓN DE RAYOS X POR CRISTALES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s-ES" sz="2800" b="1" dirty="0" smtClean="0">
              <a:solidFill>
                <a:srgbClr val="0099FF"/>
              </a:solidFill>
              <a:latin typeface="Arial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Guillermo </a:t>
            </a:r>
            <a:r>
              <a:rPr lang="es-ES" sz="2800" dirty="0" err="1" smtClean="0">
                <a:latin typeface="Arial" charset="0"/>
              </a:rPr>
              <a:t>Bragg</a:t>
            </a:r>
            <a:r>
              <a:rPr lang="es-ES" sz="2800" dirty="0" smtClean="0">
                <a:latin typeface="Arial" charset="0"/>
              </a:rPr>
              <a:t> y su hijo Laurencio (físicos ingleses), indicaron que se podría considerar que los rayos x son reflejados por los distintos planos que forman el cristal.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Para comprender cómo se genera un patrón de difracción, considérese la dispersión de rayos X producida por átomos en dos planos paralelos.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</a:t>
            </a:r>
            <a:endParaRPr lang="en-GB" sz="2800" dirty="0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3" name="Rectangle 9"/>
          <p:cNvSpPr>
            <a:spLocks noGrp="1" noChangeArrowheads="1"/>
          </p:cNvSpPr>
          <p:nvPr>
            <p:ph sz="half" idx="1"/>
          </p:nvPr>
        </p:nvSpPr>
        <p:spPr>
          <a:xfrm>
            <a:off x="539750" y="4437063"/>
            <a:ext cx="7921625" cy="2420937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1800" dirty="0" smtClean="0">
                <a:latin typeface="Arial" charset="0"/>
              </a:rPr>
              <a:t>     </a:t>
            </a:r>
            <a:r>
              <a:rPr lang="es-ES" dirty="0" smtClean="0">
                <a:latin typeface="Arial" charset="0"/>
              </a:rPr>
              <a:t>La diferencia del camino de los rayos x para los dos planos será igual a: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s-ES" dirty="0" smtClean="0"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dirty="0" smtClean="0">
                <a:latin typeface="Arial" charset="0"/>
              </a:rPr>
              <a:t>                         </a:t>
            </a:r>
            <a:r>
              <a:rPr lang="es-ES" dirty="0" err="1" smtClean="0">
                <a:latin typeface="Arial" charset="0"/>
              </a:rPr>
              <a:t>xy</a:t>
            </a:r>
            <a:r>
              <a:rPr lang="es-ES" dirty="0" smtClean="0">
                <a:latin typeface="Arial" charset="0"/>
              </a:rPr>
              <a:t> + </a:t>
            </a:r>
            <a:r>
              <a:rPr lang="es-ES" dirty="0" err="1" smtClean="0">
                <a:latin typeface="Arial" charset="0"/>
              </a:rPr>
              <a:t>yz</a:t>
            </a:r>
            <a:r>
              <a:rPr lang="es-ES" dirty="0" smtClean="0">
                <a:latin typeface="Arial" charset="0"/>
              </a:rPr>
              <a:t> = 2xy = 2d </a:t>
            </a:r>
            <a:r>
              <a:rPr lang="es-ES" dirty="0" err="1" smtClean="0">
                <a:latin typeface="Arial" charset="0"/>
              </a:rPr>
              <a:t>Sen</a:t>
            </a:r>
            <a:r>
              <a:rPr lang="es-ES" dirty="0" smtClean="0">
                <a:latin typeface="Arial" charset="0"/>
              </a:rPr>
              <a:t> </a:t>
            </a:r>
            <a:r>
              <a:rPr lang="es-ES" dirty="0" smtClean="0">
                <a:latin typeface="Arial" charset="0"/>
                <a:sym typeface="Symbol" pitchFamily="18" charset="2"/>
              </a:rPr>
              <a:t>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dirty="0" smtClean="0">
                <a:latin typeface="Arial" charset="0"/>
                <a:sym typeface="Symbol" pitchFamily="18" charset="2"/>
              </a:rPr>
              <a:t>   </a:t>
            </a:r>
            <a:endParaRPr lang="es-ES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GB" dirty="0" smtClean="0">
              <a:latin typeface="Arial" charset="0"/>
            </a:endParaRPr>
          </a:p>
        </p:txBody>
      </p:sp>
      <p:sp>
        <p:nvSpPr>
          <p:cNvPr id="52227" name="Text Box 6"/>
          <p:cNvSpPr txBox="1">
            <a:spLocks noChangeArrowheads="1"/>
          </p:cNvSpPr>
          <p:nvPr/>
        </p:nvSpPr>
        <p:spPr bwMode="auto">
          <a:xfrm>
            <a:off x="2555875" y="3860800"/>
            <a:ext cx="489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PE" altLang="es-PE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/>
          <a:stretch>
            <a:fillRect/>
          </a:stretch>
        </p:blipFill>
        <p:spPr bwMode="auto">
          <a:xfrm>
            <a:off x="1571625" y="642938"/>
            <a:ext cx="6396038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ChangeArrowheads="1"/>
          </p:cNvSpPr>
          <p:nvPr/>
        </p:nvSpPr>
        <p:spPr bwMode="auto">
          <a:xfrm>
            <a:off x="3132138" y="2492375"/>
            <a:ext cx="2663825" cy="576263"/>
          </a:xfrm>
          <a:prstGeom prst="rect">
            <a:avLst/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PE" altLang="es-PE"/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81075"/>
            <a:ext cx="8229600" cy="514985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dirty="0" smtClean="0">
                <a:latin typeface="Arial" charset="0"/>
              </a:rPr>
              <a:t>   </a:t>
            </a:r>
            <a:r>
              <a:rPr lang="es-ES" sz="2800" dirty="0" smtClean="0">
                <a:latin typeface="Arial" charset="0"/>
              </a:rPr>
              <a:t>Así resulta que la ecuación de BRAGG, formulada  en 1913,  es la siguiente: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es-ES" sz="2800" dirty="0" smtClean="0"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                        n </a:t>
            </a:r>
            <a:r>
              <a:rPr lang="es-ES" sz="2800" dirty="0" smtClean="0">
                <a:latin typeface="Arial" charset="0"/>
                <a:sym typeface="Symbol" pitchFamily="18" charset="2"/>
              </a:rPr>
              <a:t></a:t>
            </a:r>
            <a:r>
              <a:rPr lang="es-ES" sz="2800" dirty="0" smtClean="0">
                <a:latin typeface="Arial" charset="0"/>
              </a:rPr>
              <a:t> = 2d </a:t>
            </a:r>
            <a:r>
              <a:rPr lang="es-ES" sz="2800" dirty="0" err="1" smtClean="0">
                <a:latin typeface="Arial" charset="0"/>
              </a:rPr>
              <a:t>Sen</a:t>
            </a:r>
            <a:r>
              <a:rPr lang="es-ES" sz="2800" dirty="0" smtClean="0">
                <a:latin typeface="Arial" charset="0"/>
              </a:rPr>
              <a:t> </a:t>
            </a:r>
            <a:r>
              <a:rPr lang="es-ES" sz="2800" dirty="0" smtClean="0">
                <a:latin typeface="Arial" charset="0"/>
                <a:sym typeface="Symbol" pitchFamily="18" charset="2"/>
              </a:rPr>
              <a:t>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es-ES" sz="2800" dirty="0" smtClean="0"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Si 	     n = 1 	reflexión de primer orden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          n = 2 	reflexión de segundo orden</a:t>
            </a:r>
            <a:endParaRPr lang="en-GB" sz="2800" dirty="0" smtClean="0">
              <a:latin typeface="Arial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latin typeface="Arial" charset="0"/>
              </a:rPr>
              <a:t>                  .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latin typeface="Arial" charset="0"/>
              </a:rPr>
              <a:t>                  .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latin typeface="Arial" charset="0"/>
              </a:rPr>
              <a:t>                  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f11_23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4"/>
          <a:stretch>
            <a:fillRect/>
          </a:stretch>
        </p:blipFill>
        <p:spPr bwMode="auto">
          <a:xfrm>
            <a:off x="142875" y="1428750"/>
            <a:ext cx="8786813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0" y="288925"/>
            <a:ext cx="91440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s-PE" sz="2800" b="1" dirty="0">
                <a:solidFill>
                  <a:srgbClr val="FF0000"/>
                </a:solidFill>
                <a:latin typeface="Arial" charset="0"/>
              </a:rPr>
              <a:t>DISPOSITIVO PARA OBTENER UN PATRÓN</a:t>
            </a:r>
          </a:p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s-PE" sz="2800" b="1" dirty="0">
                <a:solidFill>
                  <a:srgbClr val="FF0000"/>
                </a:solidFill>
                <a:latin typeface="Arial" charset="0"/>
              </a:rPr>
              <a:t>DE DIFRACCIÓN DE RAYOS X DE UN CRISTAL</a:t>
            </a:r>
            <a:endParaRPr lang="es-ES" altLang="es-PE" sz="2800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4357688" y="3000375"/>
            <a:ext cx="1009650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es-PE">
                <a:latin typeface="Arial" charset="0"/>
              </a:rPr>
              <a:t>Pantalla</a:t>
            </a:r>
            <a:endParaRPr lang="es-ES" altLang="es-PE">
              <a:latin typeface="Arial" charset="0"/>
            </a:endParaRPr>
          </a:p>
        </p:txBody>
      </p:sp>
      <p:sp>
        <p:nvSpPr>
          <p:cNvPr id="54277" name="Rectangle 6"/>
          <p:cNvSpPr>
            <a:spLocks noChangeArrowheads="1"/>
          </p:cNvSpPr>
          <p:nvPr/>
        </p:nvSpPr>
        <p:spPr bwMode="auto">
          <a:xfrm>
            <a:off x="3500438" y="3500438"/>
            <a:ext cx="928687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es-PE">
                <a:latin typeface="Arial" charset="0"/>
              </a:rPr>
              <a:t>Cristal</a:t>
            </a:r>
            <a:endParaRPr lang="es-ES" altLang="es-PE">
              <a:latin typeface="Arial" charset="0"/>
            </a:endParaRPr>
          </a:p>
        </p:txBody>
      </p:sp>
      <p:sp>
        <p:nvSpPr>
          <p:cNvPr id="54278" name="Rectangle 7"/>
          <p:cNvSpPr>
            <a:spLocks noChangeArrowheads="1"/>
          </p:cNvSpPr>
          <p:nvPr/>
        </p:nvSpPr>
        <p:spPr bwMode="auto">
          <a:xfrm>
            <a:off x="6000750" y="4857750"/>
            <a:ext cx="2357438" cy="3667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es-PE">
                <a:latin typeface="Arial" charset="0"/>
              </a:rPr>
              <a:t>Placa fotográfica</a:t>
            </a:r>
            <a:endParaRPr lang="es-ES" altLang="es-PE">
              <a:latin typeface="Arial" charset="0"/>
            </a:endParaRPr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3357563" y="4572000"/>
            <a:ext cx="1214437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es-PE">
                <a:latin typeface="Arial" charset="0"/>
              </a:rPr>
              <a:t>Haz de </a:t>
            </a:r>
          </a:p>
          <a:p>
            <a:pPr eaLnBrk="1" hangingPunct="1"/>
            <a:r>
              <a:rPr lang="en-US" altLang="es-PE">
                <a:latin typeface="Arial" charset="0"/>
              </a:rPr>
              <a:t>rayos X</a:t>
            </a:r>
            <a:endParaRPr lang="es-ES" altLang="es-PE">
              <a:latin typeface="Arial" charset="0"/>
            </a:endParaRPr>
          </a:p>
        </p:txBody>
      </p:sp>
      <p:sp>
        <p:nvSpPr>
          <p:cNvPr id="54280" name="Rectangle 9"/>
          <p:cNvSpPr>
            <a:spLocks noChangeArrowheads="1"/>
          </p:cNvSpPr>
          <p:nvPr/>
        </p:nvSpPr>
        <p:spPr bwMode="auto">
          <a:xfrm>
            <a:off x="214313" y="5929313"/>
            <a:ext cx="1285875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es-PE">
                <a:latin typeface="Arial" charset="0"/>
              </a:rPr>
              <a:t>Tubo de</a:t>
            </a:r>
          </a:p>
          <a:p>
            <a:pPr eaLnBrk="1" hangingPunct="1"/>
            <a:r>
              <a:rPr lang="en-US" altLang="es-PE">
                <a:latin typeface="Arial" charset="0"/>
              </a:rPr>
              <a:t> rayos X</a:t>
            </a:r>
            <a:endParaRPr lang="es-ES" altLang="es-PE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69" name="Group 77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3828282221"/>
              </p:ext>
            </p:extLst>
          </p:nvPr>
        </p:nvGraphicFramePr>
        <p:xfrm>
          <a:off x="250825" y="1125538"/>
          <a:ext cx="8570913" cy="5375274"/>
        </p:xfrm>
        <a:graphic>
          <a:graphicData uri="http://schemas.openxmlformats.org/drawingml/2006/table">
            <a:tbl>
              <a:tblPr/>
              <a:tblGrid>
                <a:gridCol w="3241675"/>
                <a:gridCol w="2951163"/>
                <a:gridCol w="2378075"/>
              </a:tblGrid>
              <a:tr h="9327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TIPO DE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CRISTAL</a:t>
                      </a: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IÓNICO</a:t>
                      </a: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9327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UNIDADES EN LOS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PUNTOS RETICULARES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Iones positivos y negativos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11918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FUERZA (S) QUE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MANTIENEN LAS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UNIDADES JUNTAS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Atracción electrostática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138509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PROPIEDADES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GENERALES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Duros, quebradizos, altos puntos de fusión, malos conductores del calor y la electricidad.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9327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EJEMPLO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NaCl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, </a:t>
                      </a:r>
                      <a:r>
                        <a:rPr kumimoji="0" lang="es-E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LiF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, </a:t>
                      </a:r>
                      <a:r>
                        <a:rPr kumimoji="0" lang="es-E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MgO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</a:tbl>
          </a:graphicData>
        </a:graphic>
      </p:graphicFrame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382713" y="404813"/>
            <a:ext cx="7761287" cy="6477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GB" sz="2800" b="1" dirty="0" smtClean="0">
                <a:solidFill>
                  <a:srgbClr val="FF0000"/>
                </a:solidFill>
                <a:latin typeface="Arial" charset="0"/>
              </a:rPr>
              <a:t>TIPOS DE SÓLIDOS CRISTALINOS</a:t>
            </a:r>
          </a:p>
        </p:txBody>
      </p:sp>
      <p:sp>
        <p:nvSpPr>
          <p:cNvPr id="55321" name="4 Rectángulo"/>
          <p:cNvSpPr>
            <a:spLocks noChangeArrowheads="1"/>
          </p:cNvSpPr>
          <p:nvPr/>
        </p:nvSpPr>
        <p:spPr bwMode="auto">
          <a:xfrm>
            <a:off x="7358063" y="3000375"/>
            <a:ext cx="650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/>
              <a:t>NaCl</a:t>
            </a:r>
          </a:p>
        </p:txBody>
      </p:sp>
      <p:pic>
        <p:nvPicPr>
          <p:cNvPr id="55322" name="5 Ima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4"/>
          <a:stretch>
            <a:fillRect/>
          </a:stretch>
        </p:blipFill>
        <p:spPr bwMode="auto">
          <a:xfrm>
            <a:off x="6715125" y="4697413"/>
            <a:ext cx="18573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3" name="6 Ima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9" r="38583"/>
          <a:stretch>
            <a:fillRect/>
          </a:stretch>
        </p:blipFill>
        <p:spPr bwMode="auto">
          <a:xfrm>
            <a:off x="6629400" y="1214438"/>
            <a:ext cx="19431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4" name="7 Ima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4" r="88496" b="27069"/>
          <a:stretch>
            <a:fillRect/>
          </a:stretch>
        </p:blipFill>
        <p:spPr bwMode="auto">
          <a:xfrm>
            <a:off x="8001000" y="3357563"/>
            <a:ext cx="7429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5" name="Picture 30" descr="[m18741.jpg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3500438"/>
            <a:ext cx="139382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7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6086"/>
              </p:ext>
            </p:extLst>
          </p:nvPr>
        </p:nvGraphicFramePr>
        <p:xfrm>
          <a:off x="250825" y="357188"/>
          <a:ext cx="8607424" cy="6167438"/>
        </p:xfrm>
        <a:graphic>
          <a:graphicData uri="http://schemas.openxmlformats.org/drawingml/2006/table">
            <a:tbl>
              <a:tblPr/>
              <a:tblGrid>
                <a:gridCol w="3458548"/>
                <a:gridCol w="2537172"/>
                <a:gridCol w="2611704"/>
              </a:tblGrid>
              <a:tr h="122564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TIPO DE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CRISTAL</a:t>
                      </a: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COVALENTE O MACROMOLECU-LARES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 :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104064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UNIDADES EN LOS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PUNTOS RETICULARES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Átomos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118264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FUERZA (S) QUE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MANTIENEN LAS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UNIDADES JUNTAS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Unión covalente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19194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PROPIEDADES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GENERALES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Duros, altos puntos de fusión, malos conductores del calor  y la electricidad.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79908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EJEMPLO</a:t>
                      </a: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C(</a:t>
                      </a:r>
                      <a:r>
                        <a:rPr kumimoji="0" lang="es-E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diamante,grafito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), 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SiO</a:t>
                      </a:r>
                      <a:r>
                        <a:rPr kumimoji="0" lang="es-E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2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(cuarzo)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</a:tbl>
          </a:graphicData>
        </a:graphic>
      </p:graphicFrame>
      <p:pic>
        <p:nvPicPr>
          <p:cNvPr id="56346" name="Picture 4" descr="grafito_diamant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0192" y="852116"/>
            <a:ext cx="2520280" cy="1928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44" name="7 Rectángulo"/>
          <p:cNvSpPr>
            <a:spLocks noChangeArrowheads="1"/>
          </p:cNvSpPr>
          <p:nvPr/>
        </p:nvSpPr>
        <p:spPr bwMode="auto">
          <a:xfrm>
            <a:off x="7339013" y="2928938"/>
            <a:ext cx="1304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b="1"/>
              <a:t>Diamante</a:t>
            </a:r>
            <a:endParaRPr lang="es-PE" altLang="es-PE"/>
          </a:p>
        </p:txBody>
      </p:sp>
      <p:sp>
        <p:nvSpPr>
          <p:cNvPr id="56345" name="9 Rectángulo"/>
          <p:cNvSpPr>
            <a:spLocks noChangeArrowheads="1"/>
          </p:cNvSpPr>
          <p:nvPr/>
        </p:nvSpPr>
        <p:spPr bwMode="auto">
          <a:xfrm>
            <a:off x="7726363" y="428625"/>
            <a:ext cx="989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b="1"/>
              <a:t>Grafito</a:t>
            </a:r>
            <a:endParaRPr lang="es-PE" altLang="es-P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006198"/>
              </p:ext>
            </p:extLst>
          </p:nvPr>
        </p:nvGraphicFramePr>
        <p:xfrm>
          <a:off x="323850" y="369888"/>
          <a:ext cx="8497888" cy="6118225"/>
        </p:xfrm>
        <a:graphic>
          <a:graphicData uri="http://schemas.openxmlformats.org/drawingml/2006/table">
            <a:tbl>
              <a:tblPr/>
              <a:tblGrid>
                <a:gridCol w="3271838"/>
                <a:gridCol w="2847975"/>
                <a:gridCol w="2378075"/>
              </a:tblGrid>
              <a:tr h="77679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TIPO DE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CRISTAL</a:t>
                      </a: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MOLECULAR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76209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UNIDADES EN LOS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PUNTOS RETICULARES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Moléculas o átomos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112789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FUERZA (S) QUE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MANTIENEN LAS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UNIDADES JUNTAS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Fuerzas de dispersión, fuerzas dipolo- dipolo, enlaces de hidrógeno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21720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PROPIEDADES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GENERALES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Suaves, bajos puntos de fusión, malos conductores del calor y de la electricidad.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127941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EJEMPLO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Ar,  CO</a:t>
                      </a:r>
                      <a:r>
                        <a:rPr kumimoji="0" lang="es-E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2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,   I</a:t>
                      </a:r>
                      <a:r>
                        <a:rPr kumimoji="0" lang="es-E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2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,    H</a:t>
                      </a:r>
                      <a:r>
                        <a:rPr kumimoji="0" lang="es-E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2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O,   C</a:t>
                      </a:r>
                      <a:r>
                        <a:rPr kumimoji="0" lang="es-E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12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H</a:t>
                      </a:r>
                      <a:r>
                        <a:rPr kumimoji="0" lang="es-E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22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O</a:t>
                      </a:r>
                      <a:r>
                        <a:rPr kumimoji="0" lang="es-E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11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(sacarosa)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</a:tbl>
          </a:graphicData>
        </a:graphic>
      </p:graphicFrame>
      <p:pic>
        <p:nvPicPr>
          <p:cNvPr id="57368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63" y="500063"/>
            <a:ext cx="218281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9" name="3 Rectángulo"/>
          <p:cNvSpPr>
            <a:spLocks noChangeArrowheads="1"/>
          </p:cNvSpPr>
          <p:nvPr/>
        </p:nvSpPr>
        <p:spPr bwMode="auto">
          <a:xfrm>
            <a:off x="6858000" y="2643188"/>
            <a:ext cx="1500188" cy="36988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s-PE" altLang="es-PE">
                <a:solidFill>
                  <a:srgbClr val="000000"/>
                </a:solidFill>
              </a:rPr>
              <a:t>Agua H</a:t>
            </a:r>
            <a:r>
              <a:rPr lang="es-PE" altLang="es-PE" baseline="-25000">
                <a:solidFill>
                  <a:srgbClr val="000000"/>
                </a:solidFill>
              </a:rPr>
              <a:t>2</a:t>
            </a:r>
            <a:r>
              <a:rPr lang="es-PE" altLang="es-PE">
                <a:solidFill>
                  <a:srgbClr val="000000"/>
                </a:solidFill>
              </a:rPr>
              <a:t>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9318629"/>
              </p:ext>
            </p:extLst>
          </p:nvPr>
        </p:nvGraphicFramePr>
        <p:xfrm>
          <a:off x="323850" y="404813"/>
          <a:ext cx="8462963" cy="6167436"/>
        </p:xfrm>
        <a:graphic>
          <a:graphicData uri="http://schemas.openxmlformats.org/drawingml/2006/table">
            <a:tbl>
              <a:tblPr/>
              <a:tblGrid>
                <a:gridCol w="3362500"/>
                <a:gridCol w="2443972"/>
                <a:gridCol w="2656491"/>
              </a:tblGrid>
              <a:tr h="78465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TIPO DE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CRISTAL</a:t>
                      </a:r>
                      <a:r>
                        <a:rPr kumimoji="0" lang="en-GB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METÁLICO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78465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UNIDADES EN LOS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PUNTOS RETICULARES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Átomos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116129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FUERZA (S) QUE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MANTIENEN LAS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UNIDADES JUNTAS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Enlace metálico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208721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PROPIEDADES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GENERALES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Suaves o duros, de bajos o altos puntos de fusión, buenos conductores del calor y de la electricidad.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  <a:tr h="134961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EJEMPLO</a:t>
                      </a:r>
                      <a:r>
                        <a:rPr kumimoji="0" lang="en-GB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Todos los elementos metálicos por </a:t>
                      </a:r>
                      <a:r>
                        <a:rPr kumimoji="0" lang="es-E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ejem</a:t>
                      </a:r>
                      <a:r>
                        <a:rPr kumimoji="0" lang="es-E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. Hg, Fe, Cu.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</a:tr>
            </a:tbl>
          </a:graphicData>
        </a:graphic>
      </p:graphicFrame>
      <p:pic>
        <p:nvPicPr>
          <p:cNvPr id="58392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714375"/>
            <a:ext cx="188436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93" name="3 Rectángulo"/>
          <p:cNvSpPr>
            <a:spLocks noChangeArrowheads="1"/>
          </p:cNvSpPr>
          <p:nvPr/>
        </p:nvSpPr>
        <p:spPr bwMode="auto">
          <a:xfrm>
            <a:off x="7000875" y="2500313"/>
            <a:ext cx="633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l-GR" altLang="es-PE"/>
              <a:t>α-</a:t>
            </a:r>
            <a:r>
              <a:rPr lang="es-PE" altLang="es-PE"/>
              <a:t>Fe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tablasolido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513"/>
            <a:ext cx="9144000" cy="58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2 CuadroTexto"/>
          <p:cNvSpPr txBox="1">
            <a:spLocks noChangeArrowheads="1"/>
          </p:cNvSpPr>
          <p:nvPr/>
        </p:nvSpPr>
        <p:spPr bwMode="auto">
          <a:xfrm>
            <a:off x="1143000" y="571500"/>
            <a:ext cx="571500" cy="3698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PE" altLang="es-P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b="1" dirty="0" smtClean="0"/>
              <a:t> 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ALEACIÓN</a:t>
            </a:r>
            <a:endParaRPr lang="es-ES" sz="2800" dirty="0" smtClean="0">
              <a:solidFill>
                <a:srgbClr val="FF0000"/>
              </a:solidFill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Debido a la naturaleza del cristal metálico, es posible introducir otros elementos con relativa facilidad  para producir sustancias llamadas aleaciones.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Una aleación se define mejor como una sustancia que contiene una mezcla de elementos y tiene propiedades metálicas.</a:t>
            </a:r>
            <a:endParaRPr lang="en-GB" sz="2800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1285875"/>
            <a:ext cx="5643563" cy="51435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b="1" dirty="0" smtClean="0">
                <a:solidFill>
                  <a:srgbClr val="0099FF"/>
                </a:solidFill>
                <a:latin typeface="Arial" charset="0"/>
              </a:rPr>
              <a:t>    </a:t>
            </a:r>
            <a:endParaRPr lang="es-ES" sz="2800" dirty="0" smtClean="0">
              <a:solidFill>
                <a:srgbClr val="0099FF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-Volumen y forma independiente   del recipiente que lo contiene.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-Son rígidos.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-Se difunden con lentitud.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-Prácticamente incomprensibles.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-Altas densidades.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-Altos puntos de fusión y    ebullición.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-La mayoría cristaliza, presentando formas     geométricas definidas.</a:t>
            </a:r>
            <a:endParaRPr lang="en-GB" sz="2800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GB" sz="2800" dirty="0" smtClean="0"/>
          </a:p>
        </p:txBody>
      </p:sp>
      <p:sp>
        <p:nvSpPr>
          <p:cNvPr id="22531" name="2 CuadroTexto"/>
          <p:cNvSpPr txBox="1">
            <a:spLocks noChangeArrowheads="1"/>
          </p:cNvSpPr>
          <p:nvPr/>
        </p:nvSpPr>
        <p:spPr bwMode="auto">
          <a:xfrm>
            <a:off x="714375" y="571500"/>
            <a:ext cx="5643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ES" altLang="es-PE" sz="2800" b="1" dirty="0">
                <a:solidFill>
                  <a:srgbClr val="FF0000"/>
                </a:solidFill>
                <a:latin typeface="Arial" charset="0"/>
              </a:rPr>
              <a:t>PROPIEDADES GENERALES</a:t>
            </a:r>
            <a:endParaRPr lang="es-PE" altLang="es-PE" sz="2800" dirty="0">
              <a:solidFill>
                <a:srgbClr val="FF0000"/>
              </a:solidFill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071563"/>
            <a:ext cx="1928813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3000375"/>
            <a:ext cx="19113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4786313"/>
            <a:ext cx="1928813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2" descr="http://www.solociencia.com/ingenieria/060322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1714500"/>
            <a:ext cx="3071813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57188" y="785813"/>
            <a:ext cx="5000625" cy="5643562"/>
          </a:xfrm>
          <a:prstGeom prst="rect">
            <a:avLst/>
          </a:prstGeom>
        </p:spPr>
        <p:txBody>
          <a:bodyPr/>
          <a:lstStyle/>
          <a:p>
            <a:pPr marL="342900" indent="-342900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s-MX" sz="2400" b="1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   </a:t>
            </a:r>
            <a:r>
              <a:rPr lang="es-ES" sz="2800" kern="0" dirty="0">
                <a:latin typeface="Arial" pitchFamily="34" charset="0"/>
                <a:cs typeface="Arial" pitchFamily="34" charset="0"/>
              </a:rPr>
              <a:t>Las aleaciones metálicas están formadas por un agregado cristalino de dos o más metales o de metales con metaloides.</a:t>
            </a:r>
            <a:br>
              <a:rPr lang="es-ES" sz="2800" kern="0" dirty="0">
                <a:latin typeface="Arial" pitchFamily="34" charset="0"/>
                <a:cs typeface="Arial" pitchFamily="34" charset="0"/>
              </a:rPr>
            </a:br>
            <a:r>
              <a:rPr lang="es-ES" sz="2800" kern="0" dirty="0">
                <a:latin typeface="Arial" pitchFamily="34" charset="0"/>
                <a:cs typeface="Arial" pitchFamily="34" charset="0"/>
              </a:rPr>
              <a:t>Las aleaciones se obtienen fundiendo los diversos metales en un mismo crisol y dejando luego solidificar la solución líquida formando una estructura granular cristalina apreciable a simple vista o con el microscopio óptico.</a:t>
            </a:r>
            <a:r>
              <a:rPr lang="es-ES" sz="2800" kern="0" dirty="0"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57188" y="785813"/>
            <a:ext cx="8391525" cy="5643562"/>
          </a:xfrm>
          <a:prstGeom prst="rect">
            <a:avLst/>
          </a:prstGeom>
        </p:spPr>
        <p:txBody>
          <a:bodyPr/>
          <a:lstStyle/>
          <a:p>
            <a:pPr marL="342900" indent="-342900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s-ES_tradnl" sz="2800" dirty="0"/>
              <a:t>   Los siguientes son ejemplos de aleaciones empleadas en ingeniería:</a:t>
            </a:r>
            <a:r>
              <a:rPr lang="es-ES_tradnl" sz="2800" b="1" dirty="0"/>
              <a:t> </a:t>
            </a:r>
          </a:p>
          <a:p>
            <a:pPr marL="342900" indent="-342900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endParaRPr lang="es-ES_tradnl" sz="2800" b="1" dirty="0"/>
          </a:p>
          <a:p>
            <a:pPr marL="342900" indent="-342900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s-ES_tradnl" sz="2800" b="1" dirty="0"/>
              <a:t>   </a:t>
            </a:r>
            <a:r>
              <a:rPr lang="es-ES_tradnl" sz="2800" b="1" dirty="0">
                <a:solidFill>
                  <a:srgbClr val="FFFF66"/>
                </a:solidFill>
              </a:rPr>
              <a:t>Acero</a:t>
            </a:r>
            <a:r>
              <a:rPr lang="es-ES_tradnl" sz="2800" dirty="0"/>
              <a:t>: aleación de hierro y carbono.</a:t>
            </a:r>
            <a:r>
              <a:rPr lang="es-ES_tradnl" sz="2800" b="1" dirty="0"/>
              <a:t> </a:t>
            </a:r>
          </a:p>
          <a:p>
            <a:pPr marL="342900" indent="-342900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s-ES_tradnl" sz="2800" b="1" dirty="0"/>
              <a:t>   </a:t>
            </a:r>
            <a:r>
              <a:rPr lang="es-ES_tradnl" sz="2800" b="1" dirty="0">
                <a:solidFill>
                  <a:srgbClr val="FFFF66"/>
                </a:solidFill>
              </a:rPr>
              <a:t>Acero inoxidable</a:t>
            </a:r>
            <a:r>
              <a:rPr lang="es-ES_tradnl" sz="2800" dirty="0"/>
              <a:t>: aleación de  hierro,  carbono, cromo y níquel.</a:t>
            </a:r>
            <a:r>
              <a:rPr lang="es-ES_tradnl" sz="2800" b="1" dirty="0"/>
              <a:t> </a:t>
            </a:r>
          </a:p>
          <a:p>
            <a:pPr marL="342900" indent="-342900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s-ES_tradnl" sz="2800" b="1" dirty="0"/>
              <a:t>   </a:t>
            </a:r>
            <a:r>
              <a:rPr lang="es-ES_tradnl" sz="2800" b="1" dirty="0">
                <a:solidFill>
                  <a:srgbClr val="FFFF66"/>
                </a:solidFill>
              </a:rPr>
              <a:t>Latón</a:t>
            </a:r>
            <a:r>
              <a:rPr lang="es-ES_tradnl" sz="2800" dirty="0"/>
              <a:t>: aleación de cobre y zinc.</a:t>
            </a:r>
            <a:r>
              <a:rPr lang="es-ES_tradnl" sz="2800" b="1" dirty="0"/>
              <a:t> </a:t>
            </a:r>
          </a:p>
          <a:p>
            <a:pPr marL="342900" indent="-342900" algn="just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s-ES_tradnl" sz="2800" b="1" dirty="0"/>
              <a:t>   </a:t>
            </a:r>
            <a:r>
              <a:rPr lang="es-ES_tradnl" sz="2800" b="1" dirty="0">
                <a:solidFill>
                  <a:srgbClr val="FFFF66"/>
                </a:solidFill>
              </a:rPr>
              <a:t>Bronce</a:t>
            </a:r>
            <a:r>
              <a:rPr lang="es-ES_tradnl" sz="2800" dirty="0"/>
              <a:t>: aleación de cobre y estaño.</a:t>
            </a:r>
            <a:endParaRPr lang="es-ES" sz="2800" kern="0" dirty="0">
              <a:latin typeface="+mn-l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916113"/>
            <a:ext cx="4186238" cy="4941887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b="1" dirty="0" smtClean="0"/>
              <a:t>   </a:t>
            </a:r>
            <a:endParaRPr lang="es-ES" sz="2400" b="1" dirty="0" smtClean="0">
              <a:solidFill>
                <a:schemeClr val="folHlink"/>
              </a:solidFill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400" b="1" dirty="0" smtClean="0">
                <a:latin typeface="Arial" charset="0"/>
              </a:rPr>
              <a:t>     </a:t>
            </a:r>
            <a:r>
              <a:rPr lang="es-ES" sz="2400" dirty="0" smtClean="0">
                <a:latin typeface="Arial" charset="0"/>
              </a:rPr>
              <a:t>Parte de los átomos metálicos originales son sustituidos por otros átomos de tamaño similar. 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 </a:t>
            </a:r>
            <a:r>
              <a:rPr lang="es-ES" sz="2400" b="1" dirty="0" err="1" smtClean="0">
                <a:latin typeface="Arial" charset="0"/>
              </a:rPr>
              <a:t>Ejm.</a:t>
            </a:r>
            <a:r>
              <a:rPr lang="es-ES" sz="2400" b="1" dirty="0" smtClean="0">
                <a:latin typeface="Arial" charset="0"/>
              </a:rPr>
              <a:t> Zn-Cu y Ni-Cu</a:t>
            </a:r>
            <a:endParaRPr lang="es-ES" sz="2400" dirty="0" smtClean="0"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 Aproximadamente la tercera parte de los átomos del níquel son sustituidos por átomos de cobre (Ni-Cu).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</a:t>
            </a:r>
            <a:endParaRPr lang="en-GB" sz="2400" dirty="0" smtClean="0">
              <a:latin typeface="Arial" charset="0"/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sz="half" idx="2"/>
          </p:nvPr>
        </p:nvSpPr>
        <p:spPr>
          <a:xfrm>
            <a:off x="755650" y="692150"/>
            <a:ext cx="7056438" cy="1295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s-ES" b="1" dirty="0" smtClean="0">
                <a:solidFill>
                  <a:srgbClr val="FF0000"/>
                </a:solidFill>
                <a:latin typeface="Arial" charset="0"/>
              </a:rPr>
              <a:t>TIPOS COMUNES DE ALEACIONES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s-ES" sz="1000" b="1" dirty="0" smtClean="0">
              <a:solidFill>
                <a:schemeClr val="folHlink"/>
              </a:solidFill>
              <a:latin typeface="Arial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s-ES" b="1" dirty="0" smtClean="0">
                <a:solidFill>
                  <a:srgbClr val="FFC000"/>
                </a:solidFill>
                <a:latin typeface="Arial" charset="0"/>
              </a:rPr>
              <a:t>ALEACIÓN DE SUSTITUCIÓN </a:t>
            </a:r>
            <a:endParaRPr lang="en-GB" b="1" dirty="0" smtClean="0">
              <a:solidFill>
                <a:srgbClr val="FFC000"/>
              </a:solidFill>
              <a:latin typeface="Arial" charset="0"/>
            </a:endParaRPr>
          </a:p>
        </p:txBody>
      </p:sp>
      <p:pic>
        <p:nvPicPr>
          <p:cNvPr id="634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t="3036" r="4684"/>
          <a:stretch>
            <a:fillRect/>
          </a:stretch>
        </p:blipFill>
        <p:spPr bwMode="auto">
          <a:xfrm>
            <a:off x="5786438" y="2643188"/>
            <a:ext cx="2857500" cy="314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1 Rectángulo"/>
          <p:cNvSpPr>
            <a:spLocks noChangeArrowheads="1"/>
          </p:cNvSpPr>
          <p:nvPr/>
        </p:nvSpPr>
        <p:spPr bwMode="auto">
          <a:xfrm>
            <a:off x="611188" y="620713"/>
            <a:ext cx="61214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</a:pPr>
            <a:r>
              <a:rPr lang="es-CL" altLang="es-PE" sz="2000">
                <a:latin typeface="Arial" charset="0"/>
                <a:cs typeface="Arial" charset="0"/>
              </a:rPr>
              <a:t>Para que un sistema de aleación, tenga solubilidad sólida ilimitada, deben satisfacerse ciertas condiciones conocidas como las </a:t>
            </a:r>
            <a:r>
              <a:rPr lang="es-CL" altLang="es-PE" sz="2000" b="1">
                <a:latin typeface="Arial" charset="0"/>
                <a:cs typeface="Arial" charset="0"/>
              </a:rPr>
              <a:t>Reglas de Hume- Rothery</a:t>
            </a:r>
            <a:r>
              <a:rPr lang="es-CL" altLang="es-PE" sz="2000">
                <a:latin typeface="Arial" charset="0"/>
                <a:cs typeface="Arial" charset="0"/>
              </a:rPr>
              <a:t>:</a:t>
            </a:r>
            <a:endParaRPr lang="es-ES" altLang="es-PE" sz="2000">
              <a:latin typeface="Arial" charset="0"/>
              <a:cs typeface="Arial" charset="0"/>
            </a:endParaRPr>
          </a:p>
        </p:txBody>
      </p:sp>
      <p:pic>
        <p:nvPicPr>
          <p:cNvPr id="64515" name="Picture 2" descr="http://www.educared.net/aprende/anavegar4/comunes/premiados/D/627/sulubilidad/solubilidad1.gif"/>
          <p:cNvPicPr>
            <a:picLocks noChangeAspect="1" noChangeArrowheads="1"/>
          </p:cNvPicPr>
          <p:nvPr/>
        </p:nvPicPr>
        <p:blipFill>
          <a:blip r:embed="rId2">
            <a:lum bright="-36000" contras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825" y="765175"/>
            <a:ext cx="15335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3 Rectángulo"/>
          <p:cNvSpPr>
            <a:spLocks noChangeArrowheads="1"/>
          </p:cNvSpPr>
          <p:nvPr/>
        </p:nvSpPr>
        <p:spPr bwMode="auto">
          <a:xfrm>
            <a:off x="611188" y="2276475"/>
            <a:ext cx="79216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es-CL" altLang="es-PE" sz="2000">
                <a:latin typeface="Arial" charset="0"/>
                <a:cs typeface="Arial" charset="0"/>
              </a:rPr>
              <a:t> El radio atómico de cada uno de los dos elementos no debe diferir</a:t>
            </a:r>
          </a:p>
          <a:p>
            <a:pPr algn="just" eaLnBrk="1" hangingPunct="1">
              <a:lnSpc>
                <a:spcPct val="125000"/>
              </a:lnSpc>
              <a:spcBef>
                <a:spcPct val="50000"/>
              </a:spcBef>
            </a:pPr>
            <a:r>
              <a:rPr lang="es-CL" altLang="es-PE" sz="2000">
                <a:latin typeface="Arial" charset="0"/>
                <a:cs typeface="Arial" charset="0"/>
              </a:rPr>
              <a:t>    en más del 15%,para minimizar la deformación de la red.</a:t>
            </a:r>
            <a:endParaRPr lang="es-ES" altLang="es-PE" sz="2000">
              <a:latin typeface="Arial" charset="0"/>
              <a:cs typeface="Arial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es-CL" altLang="es-PE" sz="2000">
                <a:latin typeface="Arial" charset="0"/>
                <a:cs typeface="Arial" charset="0"/>
              </a:rPr>
              <a:t>Los elementos no deben formar compuestos entre sí.  Es decir, no</a:t>
            </a:r>
          </a:p>
          <a:p>
            <a:pPr algn="just" eaLnBrk="1" hangingPunct="1">
              <a:lnSpc>
                <a:spcPct val="125000"/>
              </a:lnSpc>
              <a:spcBef>
                <a:spcPct val="50000"/>
              </a:spcBef>
            </a:pPr>
            <a:r>
              <a:rPr lang="es-CL" altLang="es-PE" sz="2000">
                <a:latin typeface="Arial" charset="0"/>
                <a:cs typeface="Arial" charset="0"/>
              </a:rPr>
              <a:t>   debe haber  diferencias  apreciables  en  la  electronegatividad de</a:t>
            </a:r>
          </a:p>
          <a:p>
            <a:pPr algn="just" eaLnBrk="1" hangingPunct="1">
              <a:lnSpc>
                <a:spcPct val="125000"/>
              </a:lnSpc>
              <a:spcBef>
                <a:spcPct val="50000"/>
              </a:spcBef>
            </a:pPr>
            <a:r>
              <a:rPr lang="es-CL" altLang="es-PE" sz="2000">
                <a:latin typeface="Arial" charset="0"/>
                <a:cs typeface="Arial" charset="0"/>
              </a:rPr>
              <a:t>   cada elemento.</a:t>
            </a:r>
            <a:endParaRPr lang="es-ES" altLang="es-PE" sz="2000">
              <a:latin typeface="Arial" charset="0"/>
              <a:cs typeface="Arial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es-CL" altLang="es-PE" sz="2000">
                <a:latin typeface="Arial" charset="0"/>
                <a:cs typeface="Arial" charset="0"/>
              </a:rPr>
              <a:t>Los elementos deben tener la misma valencia.</a:t>
            </a:r>
          </a:p>
          <a:p>
            <a:pPr algn="just" eaLnBrk="1" hangingPunct="1">
              <a:lnSpc>
                <a:spcPct val="125000"/>
              </a:lnSpc>
              <a:spcBef>
                <a:spcPct val="50000"/>
              </a:spcBef>
              <a:buFont typeface="Wingdings" pitchFamily="2" charset="2"/>
              <a:buChar char="Ø"/>
            </a:pPr>
            <a:r>
              <a:rPr lang="es-CL" altLang="es-PE" sz="2000">
                <a:latin typeface="Arial" charset="0"/>
                <a:cs typeface="Arial" charset="0"/>
              </a:rPr>
              <a:t>La estructura cristalina de cada elemento de la disolución sólida</a:t>
            </a:r>
          </a:p>
          <a:p>
            <a:pPr algn="just" eaLnBrk="1" hangingPunct="1">
              <a:lnSpc>
                <a:spcPct val="125000"/>
              </a:lnSpc>
              <a:spcBef>
                <a:spcPct val="50000"/>
              </a:spcBef>
            </a:pPr>
            <a:r>
              <a:rPr lang="es-CL" altLang="es-PE" sz="2000">
                <a:latin typeface="Arial" charset="0"/>
                <a:cs typeface="Arial" charset="0"/>
              </a:rPr>
              <a:t>   debe ser la misma.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857250"/>
            <a:ext cx="2357437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2 Rectángulo"/>
          <p:cNvSpPr>
            <a:spLocks noChangeArrowheads="1"/>
          </p:cNvSpPr>
          <p:nvPr/>
        </p:nvSpPr>
        <p:spPr bwMode="auto">
          <a:xfrm>
            <a:off x="4643438" y="428625"/>
            <a:ext cx="2670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sz="2000"/>
              <a:t>Sustitucional pequeño</a:t>
            </a:r>
          </a:p>
        </p:txBody>
      </p:sp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4000500"/>
            <a:ext cx="2357437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4 Rectángulo"/>
          <p:cNvSpPr>
            <a:spLocks noChangeArrowheads="1"/>
          </p:cNvSpPr>
          <p:nvPr/>
        </p:nvSpPr>
        <p:spPr bwMode="auto">
          <a:xfrm>
            <a:off x="4714875" y="3571875"/>
            <a:ext cx="2476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sz="2000"/>
              <a:t>Sustitucional grande</a:t>
            </a:r>
          </a:p>
        </p:txBody>
      </p:sp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857375"/>
            <a:ext cx="28194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BLOGGER_PHOTO_ID_5307313230906301122" descr="http://3.bp.blogspot.com/_IxynsVhNMBo/SaddQ5_mmsI/AAAAAAAAABI/pNHJpJDx0_8/s320/transd2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04813"/>
            <a:ext cx="5616575" cy="597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84213" y="1746250"/>
            <a:ext cx="4038600" cy="4491038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000" smtClean="0">
                <a:latin typeface="Arial" charset="0"/>
              </a:rPr>
              <a:t>    </a:t>
            </a:r>
            <a:r>
              <a:rPr lang="es-ES" sz="2400" smtClean="0">
                <a:latin typeface="Arial" charset="0"/>
              </a:rPr>
              <a:t>Se forma cuando algunos intersticios (huecos) entre los átomos metálicos con empaquetamientos cercanos son ocupados por átomos mucho más pequeños.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400" b="1" smtClean="0">
                <a:latin typeface="Arial" charset="0"/>
              </a:rPr>
              <a:t>    Ejm.  El acero</a:t>
            </a:r>
            <a:endParaRPr lang="es-ES" sz="2400" smtClean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400" smtClean="0">
                <a:latin typeface="Arial" charset="0"/>
              </a:rPr>
              <a:t>    Contiene átomos de carbono en los “huecos” de un cristal de hierro.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000" smtClean="0">
                <a:latin typeface="Arial" charset="0"/>
              </a:rPr>
              <a:t> </a:t>
            </a:r>
            <a:br>
              <a:rPr lang="es-ES" sz="2000" smtClean="0">
                <a:latin typeface="Arial" charset="0"/>
              </a:rPr>
            </a:br>
            <a:endParaRPr lang="en-GB" sz="2000" smtClean="0">
              <a:latin typeface="Arial" charset="0"/>
            </a:endParaRPr>
          </a:p>
        </p:txBody>
      </p:sp>
      <p:sp>
        <p:nvSpPr>
          <p:cNvPr id="36870" name="Rectangle 6"/>
          <p:cNvSpPr>
            <a:spLocks noGrp="1" noChangeArrowheads="1"/>
          </p:cNvSpPr>
          <p:nvPr>
            <p:ph sz="half" idx="2"/>
          </p:nvPr>
        </p:nvSpPr>
        <p:spPr>
          <a:xfrm>
            <a:off x="900113" y="549275"/>
            <a:ext cx="4679950" cy="792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b="1" dirty="0" smtClean="0">
                <a:solidFill>
                  <a:srgbClr val="FFC000"/>
                </a:solidFill>
                <a:latin typeface="Arial" charset="0"/>
              </a:rPr>
              <a:t>ALEACIÓN INTERSTICIAL</a:t>
            </a:r>
            <a:endParaRPr lang="en-GB" b="1" dirty="0" smtClean="0">
              <a:solidFill>
                <a:srgbClr val="FFC000"/>
              </a:solidFill>
              <a:latin typeface="Arial" charset="0"/>
            </a:endParaRPr>
          </a:p>
        </p:txBody>
      </p:sp>
      <p:pic>
        <p:nvPicPr>
          <p:cNvPr id="6758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t="2708" r="1138" b="1355"/>
          <a:stretch>
            <a:fillRect/>
          </a:stretch>
        </p:blipFill>
        <p:spPr bwMode="auto">
          <a:xfrm>
            <a:off x="5608638" y="1571625"/>
            <a:ext cx="308927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BLOGGER_PHOTO_ID_5307321050567537730" descr="http://1.bp.blogspot.com/_IxynsVhNMBo/SadkYEgH9EI/AAAAAAAAABw/evpQKHCXahE/s320/ssi.gif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221163"/>
            <a:ext cx="27368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84200"/>
            <a:ext cx="5114925" cy="57023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dirty="0" smtClean="0"/>
              <a:t>   </a:t>
            </a:r>
            <a:r>
              <a:rPr lang="es-ES" sz="2800" dirty="0" smtClean="0">
                <a:latin typeface="Arial" charset="0"/>
              </a:rPr>
              <a:t>La presencia de átomos intersticiales cambia las propiedades del metal original.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Muchos tipos de acero contienen otros elementos además de hierro y carbono; se llaman ALEACIONES DE ACERO y se consideran como aleaciones mixtas de tipo intersticial (carbono) y de sustitución (otros metales).</a:t>
            </a:r>
            <a:endParaRPr lang="en-GB" sz="2800" dirty="0" smtClean="0">
              <a:latin typeface="Arial" charset="0"/>
            </a:endParaRPr>
          </a:p>
        </p:txBody>
      </p:sp>
      <p:pic>
        <p:nvPicPr>
          <p:cNvPr id="686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4" r="12291" b="6873"/>
          <a:stretch>
            <a:fillRect/>
          </a:stretch>
        </p:blipFill>
        <p:spPr bwMode="auto">
          <a:xfrm>
            <a:off x="6072188" y="785813"/>
            <a:ext cx="2560637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Oval 9"/>
          <p:cNvSpPr>
            <a:spLocks noChangeArrowheads="1"/>
          </p:cNvSpPr>
          <p:nvPr/>
        </p:nvSpPr>
        <p:spPr bwMode="auto">
          <a:xfrm>
            <a:off x="6357938" y="3000375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PE" altLang="es-PE"/>
          </a:p>
        </p:txBody>
      </p:sp>
      <p:sp>
        <p:nvSpPr>
          <p:cNvPr id="68613" name="Text Box 11"/>
          <p:cNvSpPr txBox="1">
            <a:spLocks noChangeArrowheads="1"/>
          </p:cNvSpPr>
          <p:nvPr/>
        </p:nvSpPr>
        <p:spPr bwMode="auto">
          <a:xfrm>
            <a:off x="6715125" y="2857500"/>
            <a:ext cx="576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s-PE" sz="2400"/>
              <a:t>Fe</a:t>
            </a:r>
          </a:p>
        </p:txBody>
      </p:sp>
      <p:sp>
        <p:nvSpPr>
          <p:cNvPr id="68614" name="Oval 10"/>
          <p:cNvSpPr>
            <a:spLocks noChangeArrowheads="1"/>
          </p:cNvSpPr>
          <p:nvPr/>
        </p:nvSpPr>
        <p:spPr bwMode="auto">
          <a:xfrm>
            <a:off x="7643813" y="3000375"/>
            <a:ext cx="142875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PE" altLang="es-PE"/>
          </a:p>
        </p:txBody>
      </p:sp>
      <p:sp>
        <p:nvSpPr>
          <p:cNvPr id="68615" name="Text Box 12"/>
          <p:cNvSpPr txBox="1">
            <a:spLocks noChangeArrowheads="1"/>
          </p:cNvSpPr>
          <p:nvPr/>
        </p:nvSpPr>
        <p:spPr bwMode="auto">
          <a:xfrm>
            <a:off x="7858125" y="2857500"/>
            <a:ext cx="50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s-PE" sz="2400"/>
              <a:t>C</a:t>
            </a:r>
          </a:p>
        </p:txBody>
      </p:sp>
      <p:pic>
        <p:nvPicPr>
          <p:cNvPr id="68616" name="Picture 4" descr="http://www.arcelormittal.com/automotive/sheets/images/large/Structure%20granulaire%20aci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3500438"/>
            <a:ext cx="2555875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7" name="8 Rectángulo"/>
          <p:cNvSpPr>
            <a:spLocks noChangeArrowheads="1"/>
          </p:cNvSpPr>
          <p:nvPr/>
        </p:nvSpPr>
        <p:spPr bwMode="auto">
          <a:xfrm>
            <a:off x="6143625" y="5643563"/>
            <a:ext cx="24241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s-PE" altLang="es-PE" sz="2000"/>
              <a:t>Estructura granular del </a:t>
            </a:r>
            <a:r>
              <a:rPr lang="es-PE" altLang="es-PE" sz="2000" b="1"/>
              <a:t>acero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b="1" dirty="0" smtClean="0"/>
              <a:t> 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DEFECTOS CRISTALINOS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 </a:t>
            </a:r>
            <a:r>
              <a:rPr lang="es-ES_tradnl" sz="2800" dirty="0" smtClean="0">
                <a:latin typeface="Arial" charset="0"/>
              </a:rPr>
              <a:t>La cristalización nunca es perfecta. Como en cualquier proceso natural se producen imperfecciones en el crecimiento. Estas imperfecciones reciben el nombre de defectos cristalinos. Son las responsables de </a:t>
            </a:r>
            <a:br>
              <a:rPr lang="es-ES_tradnl" sz="2800" dirty="0" smtClean="0">
                <a:latin typeface="Arial" charset="0"/>
              </a:rPr>
            </a:br>
            <a:r>
              <a:rPr lang="es-ES_tradnl" sz="2800" dirty="0" smtClean="0">
                <a:latin typeface="Arial" charset="0"/>
              </a:rPr>
              <a:t>variaciones en el color o la forma de los cristales.  </a:t>
            </a:r>
            <a:endParaRPr lang="es-ES" sz="2800" dirty="0" smtClean="0"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 </a:t>
            </a:r>
            <a:endParaRPr lang="en-GB" sz="2400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50825" y="765175"/>
            <a:ext cx="8424863" cy="259238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800" dirty="0" smtClean="0">
                <a:latin typeface="Arial" charset="0"/>
              </a:rPr>
              <a:t>             </a:t>
            </a:r>
            <a:r>
              <a:rPr lang="es-ES" b="1" dirty="0" smtClean="0">
                <a:solidFill>
                  <a:srgbClr val="FFC000"/>
                </a:solidFill>
                <a:latin typeface="Arial" charset="0"/>
              </a:rPr>
              <a:t>DEFECTOS DE PUNTO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s-ES" sz="1000" b="1" dirty="0" smtClean="0">
              <a:solidFill>
                <a:schemeClr val="folHlink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dirty="0" smtClean="0">
                <a:latin typeface="Arial" charset="0"/>
              </a:rPr>
              <a:t>    Se presentan en un cristal formado por un solo tipo de  átomos o moléculas.</a:t>
            </a:r>
            <a:endParaRPr lang="en-GB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_tradnl" dirty="0" smtClean="0">
                <a:latin typeface="Arial" charset="0"/>
              </a:rPr>
              <a:t>   </a:t>
            </a:r>
            <a:r>
              <a:rPr lang="es-ES_tradnl" b="1" dirty="0" smtClean="0">
                <a:solidFill>
                  <a:srgbClr val="FF99FF"/>
                </a:solidFill>
                <a:latin typeface="Arial" charset="0"/>
              </a:rPr>
              <a:t>-Vacancias</a:t>
            </a:r>
            <a:r>
              <a:rPr lang="es-ES_tradnl" dirty="0" smtClean="0">
                <a:latin typeface="Arial" charset="0"/>
              </a:rPr>
              <a:t>: Se producen por la ausencia en la     red de un elemento. Las vacancias, al igual que otros defectos, pueden desplazarse libremente a lo largo de la red. </a:t>
            </a:r>
            <a:endParaRPr lang="en-GB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defRPr/>
            </a:pPr>
            <a:endParaRPr lang="en-GB" dirty="0" smtClean="0">
              <a:latin typeface="Arial" charset="0"/>
            </a:endParaRPr>
          </a:p>
        </p:txBody>
      </p:sp>
      <p:pic>
        <p:nvPicPr>
          <p:cNvPr id="70659" name="Picture 6" descr="vac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789363"/>
            <a:ext cx="4968875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11188" y="1428750"/>
            <a:ext cx="4321175" cy="5256213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400" b="1" dirty="0" smtClean="0">
                <a:solidFill>
                  <a:schemeClr val="folHlink"/>
                </a:solidFill>
                <a:latin typeface="Arial" charset="0"/>
              </a:rPr>
              <a:t>    </a:t>
            </a:r>
            <a:r>
              <a:rPr lang="es-ES" b="1" dirty="0" smtClean="0">
                <a:solidFill>
                  <a:srgbClr val="FFC000"/>
                </a:solidFill>
                <a:latin typeface="Arial" charset="0"/>
              </a:rPr>
              <a:t>SÓLIDO CRISTALINO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es-ES" sz="1000" dirty="0" smtClean="0">
              <a:solidFill>
                <a:schemeClr val="folHlink"/>
              </a:solidFill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  Presenta un ordenamiento geométrico regular. Sus propiedades son función de la dirección.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  Se llaman sustancias </a:t>
            </a:r>
            <a:r>
              <a:rPr lang="es-ES" sz="2400" b="1" dirty="0" err="1" smtClean="0">
                <a:solidFill>
                  <a:srgbClr val="FFFF00"/>
                </a:solidFill>
                <a:latin typeface="Arial" charset="0"/>
              </a:rPr>
              <a:t>anisotrópicas</a:t>
            </a:r>
            <a:r>
              <a:rPr lang="es-ES" sz="2400" dirty="0" smtClean="0">
                <a:latin typeface="Arial" charset="0"/>
              </a:rPr>
              <a:t> porque sus propiedades varían con la dirección.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 Presentan puntos de fusión </a:t>
            </a:r>
            <a:r>
              <a:rPr lang="es-ES" sz="2400" dirty="0" err="1" smtClean="0">
                <a:latin typeface="Arial" charset="0"/>
              </a:rPr>
              <a:t>definidos.Ejemplo</a:t>
            </a:r>
            <a:r>
              <a:rPr lang="es-ES" sz="2400" dirty="0" smtClean="0">
                <a:latin typeface="Arial" charset="0"/>
              </a:rPr>
              <a:t>: hielo, </a:t>
            </a:r>
            <a:r>
              <a:rPr lang="es-ES" sz="2400" dirty="0" err="1" smtClean="0">
                <a:latin typeface="Arial" charset="0"/>
              </a:rPr>
              <a:t>NaCl</a:t>
            </a:r>
            <a:r>
              <a:rPr lang="es-ES" sz="2400" dirty="0" smtClean="0">
                <a:latin typeface="Arial" charset="0"/>
              </a:rPr>
              <a:t>.</a:t>
            </a:r>
            <a:endParaRPr lang="en-GB" sz="2400" dirty="0" smtClean="0">
              <a:latin typeface="Arial" charset="0"/>
            </a:endParaRPr>
          </a:p>
        </p:txBody>
      </p:sp>
      <p:sp>
        <p:nvSpPr>
          <p:cNvPr id="16392" name="Rectangle 8"/>
          <p:cNvSpPr>
            <a:spLocks noGrp="1" noChangeArrowheads="1"/>
          </p:cNvSpPr>
          <p:nvPr>
            <p:ph sz="half" idx="2"/>
          </p:nvPr>
        </p:nvSpPr>
        <p:spPr>
          <a:xfrm>
            <a:off x="827088" y="549275"/>
            <a:ext cx="4032250" cy="6477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b="1" dirty="0" smtClean="0">
                <a:solidFill>
                  <a:srgbClr val="0099FF"/>
                </a:solidFill>
                <a:latin typeface="Arial" charset="0"/>
              </a:rPr>
              <a:t> </a:t>
            </a:r>
            <a:r>
              <a:rPr lang="es-ES" b="1" dirty="0" smtClean="0">
                <a:solidFill>
                  <a:srgbClr val="FF0000"/>
                </a:solidFill>
                <a:latin typeface="Arial" charset="0"/>
              </a:rPr>
              <a:t>CLASIFICACIÓN</a:t>
            </a:r>
          </a:p>
          <a:p>
            <a:pPr eaLnBrk="1" hangingPunct="1">
              <a:defRPr/>
            </a:pPr>
            <a:endParaRPr lang="en-GB" dirty="0" smtClean="0"/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5" t="3809" r="8968" b="11423"/>
          <a:stretch>
            <a:fillRect/>
          </a:stretch>
        </p:blipFill>
        <p:spPr bwMode="auto">
          <a:xfrm>
            <a:off x="5715000" y="4000500"/>
            <a:ext cx="2428875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916113"/>
            <a:ext cx="2447925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692150"/>
            <a:ext cx="8497887" cy="252095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800" smtClean="0"/>
              <a:t>    </a:t>
            </a:r>
            <a:r>
              <a:rPr lang="es-ES_tradnl" sz="2800" b="1" smtClean="0">
                <a:solidFill>
                  <a:srgbClr val="FF99FF"/>
                </a:solidFill>
                <a:latin typeface="Arial" charset="0"/>
              </a:rPr>
              <a:t>-Átomos intersticiales</a:t>
            </a:r>
            <a:r>
              <a:rPr lang="es-ES_tradnl" sz="2800" smtClean="0">
                <a:latin typeface="Arial" charset="0"/>
              </a:rPr>
              <a:t>: Inclusión en la red de  un átomo fuera de las posiciones reticulares. Con frecuencia este defecto se presenta unido a una vacancia, pues la formación de una vacante favorece la aparición de un átomo intersticial. </a:t>
            </a:r>
            <a:endParaRPr lang="en-GB" sz="2800" smtClean="0">
              <a:latin typeface="Arial" charset="0"/>
            </a:endParaRPr>
          </a:p>
        </p:txBody>
      </p:sp>
      <p:pic>
        <p:nvPicPr>
          <p:cNvPr id="71683" name="Picture 4" descr="ato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284538"/>
            <a:ext cx="4968875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765175"/>
            <a:ext cx="8316913" cy="1655763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3600" smtClean="0"/>
              <a:t>   </a:t>
            </a:r>
            <a:r>
              <a:rPr lang="es-ES_tradnl" sz="3600" smtClean="0">
                <a:solidFill>
                  <a:srgbClr val="FF99FF"/>
                </a:solidFill>
              </a:rPr>
              <a:t>-</a:t>
            </a:r>
            <a:r>
              <a:rPr lang="es-ES_tradnl" sz="2800" b="1" smtClean="0">
                <a:solidFill>
                  <a:srgbClr val="FF99FF"/>
                </a:solidFill>
                <a:latin typeface="Arial" charset="0"/>
              </a:rPr>
              <a:t>Sustituciones</a:t>
            </a:r>
            <a:r>
              <a:rPr lang="es-ES_tradnl" sz="2800" smtClean="0">
                <a:latin typeface="Arial" charset="0"/>
              </a:rPr>
              <a:t>: Entrada en la red de un átomo diferente, pero de similar radio iónico que el que  la compone.</a:t>
            </a:r>
            <a:r>
              <a:rPr lang="es-ES_tradnl" smtClean="0">
                <a:latin typeface="Arial" charset="0"/>
              </a:rPr>
              <a:t> </a:t>
            </a:r>
            <a:endParaRPr lang="en-GB" sz="3600" smtClean="0"/>
          </a:p>
        </p:txBody>
      </p:sp>
      <p:pic>
        <p:nvPicPr>
          <p:cNvPr id="72707" name="Picture 4" descr="sustituci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924175"/>
            <a:ext cx="49688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229600" cy="16129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mtClean="0"/>
              <a:t>   </a:t>
            </a:r>
            <a:r>
              <a:rPr lang="es-ES_tradnl" smtClean="0">
                <a:solidFill>
                  <a:srgbClr val="FF99FF"/>
                </a:solidFill>
                <a:latin typeface="Arial" charset="0"/>
              </a:rPr>
              <a:t>-</a:t>
            </a:r>
            <a:r>
              <a:rPr lang="es-ES_tradnl" sz="2800" b="1" smtClean="0">
                <a:solidFill>
                  <a:srgbClr val="FF99FF"/>
                </a:solidFill>
                <a:latin typeface="Arial" charset="0"/>
              </a:rPr>
              <a:t>Dislocaciones</a:t>
            </a:r>
            <a:r>
              <a:rPr lang="es-ES_tradnl" sz="2800" smtClean="0">
                <a:latin typeface="Arial" charset="0"/>
              </a:rPr>
              <a:t>: Aparición de nuevas filas de elementos cuando en el plano anterior no existían. </a:t>
            </a:r>
            <a:endParaRPr lang="en-GB" sz="2800" smtClean="0">
              <a:latin typeface="Arial" charset="0"/>
            </a:endParaRPr>
          </a:p>
        </p:txBody>
      </p:sp>
      <p:pic>
        <p:nvPicPr>
          <p:cNvPr id="73731" name="Picture 4" descr="dislocaci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141663"/>
            <a:ext cx="5184775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404813"/>
            <a:ext cx="8229600" cy="3557587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dirty="0" smtClean="0"/>
              <a:t>    </a:t>
            </a:r>
            <a:r>
              <a:rPr lang="es-ES" sz="2800" dirty="0" smtClean="0">
                <a:latin typeface="Arial" charset="0"/>
              </a:rPr>
              <a:t>En los </a:t>
            </a:r>
            <a:r>
              <a:rPr lang="es-ES" sz="2800" b="1" u="sng" dirty="0" smtClean="0">
                <a:latin typeface="Arial" charset="0"/>
              </a:rPr>
              <a:t>sólidos iónicos</a:t>
            </a:r>
            <a:r>
              <a:rPr lang="es-ES" sz="2800" dirty="0" smtClean="0">
                <a:latin typeface="Arial" charset="0"/>
              </a:rPr>
              <a:t> se dan ciertos casos especiales de estos defectos de punto.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effectLst/>
                <a:latin typeface="Arial" charset="0"/>
              </a:rPr>
              <a:t>   </a:t>
            </a:r>
            <a:r>
              <a:rPr lang="en-GB" sz="2800" b="1" dirty="0" smtClean="0">
                <a:solidFill>
                  <a:srgbClr val="FF99FF"/>
                </a:solidFill>
                <a:effectLst/>
                <a:latin typeface="Arial" charset="0"/>
              </a:rPr>
              <a:t>-</a:t>
            </a:r>
            <a:r>
              <a:rPr lang="en-GB" sz="2800" b="1" dirty="0" err="1" smtClean="0">
                <a:solidFill>
                  <a:srgbClr val="FF99FF"/>
                </a:solidFill>
                <a:effectLst/>
                <a:latin typeface="Arial" charset="0"/>
              </a:rPr>
              <a:t>Defecto</a:t>
            </a:r>
            <a:r>
              <a:rPr lang="en-GB" sz="2800" b="1" dirty="0" smtClean="0">
                <a:solidFill>
                  <a:srgbClr val="FF99FF"/>
                </a:solidFill>
                <a:effectLst/>
                <a:latin typeface="Arial" charset="0"/>
              </a:rPr>
              <a:t> </a:t>
            </a:r>
            <a:r>
              <a:rPr lang="en-GB" sz="2800" dirty="0" smtClean="0">
                <a:solidFill>
                  <a:srgbClr val="FF99FF"/>
                </a:solidFill>
                <a:effectLst/>
                <a:latin typeface="Arial" charset="0"/>
              </a:rPr>
              <a:t>FRENKEL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effectLst/>
                <a:latin typeface="Arial" charset="0"/>
              </a:rPr>
              <a:t>   Es </a:t>
            </a:r>
            <a:r>
              <a:rPr lang="en-GB" sz="2800" dirty="0" err="1" smtClean="0">
                <a:effectLst/>
                <a:latin typeface="Arial" charset="0"/>
              </a:rPr>
              <a:t>una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imperfección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combinada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Vacancia</a:t>
            </a:r>
            <a:r>
              <a:rPr lang="en-GB" sz="2800" dirty="0" smtClean="0">
                <a:effectLst/>
                <a:latin typeface="Arial" charset="0"/>
              </a:rPr>
              <a:t> – </a:t>
            </a:r>
            <a:r>
              <a:rPr lang="en-GB" sz="2800" dirty="0" err="1" smtClean="0">
                <a:effectLst/>
                <a:latin typeface="Arial" charset="0"/>
              </a:rPr>
              <a:t>Defecto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intersticial</a:t>
            </a:r>
            <a:r>
              <a:rPr lang="en-GB" sz="2800" dirty="0" smtClean="0">
                <a:effectLst/>
                <a:latin typeface="Arial" charset="0"/>
              </a:rPr>
              <a:t>. </a:t>
            </a:r>
            <a:r>
              <a:rPr lang="en-GB" sz="2800" dirty="0" err="1" smtClean="0">
                <a:effectLst/>
                <a:latin typeface="Arial" charset="0"/>
              </a:rPr>
              <a:t>Ocurre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cuando</a:t>
            </a:r>
            <a:r>
              <a:rPr lang="en-GB" sz="2800" dirty="0" smtClean="0">
                <a:effectLst/>
                <a:latin typeface="Arial" charset="0"/>
              </a:rPr>
              <a:t> un </a:t>
            </a:r>
            <a:r>
              <a:rPr lang="en-GB" sz="2800" dirty="0" err="1" smtClean="0">
                <a:effectLst/>
                <a:latin typeface="Arial" charset="0"/>
              </a:rPr>
              <a:t>ión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salta</a:t>
            </a:r>
            <a:r>
              <a:rPr lang="en-GB" sz="2800" dirty="0" smtClean="0">
                <a:effectLst/>
                <a:latin typeface="Arial" charset="0"/>
              </a:rPr>
              <a:t> de un </a:t>
            </a:r>
            <a:r>
              <a:rPr lang="en-GB" sz="2800" dirty="0" err="1" smtClean="0">
                <a:effectLst/>
                <a:latin typeface="Arial" charset="0"/>
              </a:rPr>
              <a:t>punto</a:t>
            </a:r>
            <a:r>
              <a:rPr lang="en-GB" sz="2800" dirty="0" smtClean="0">
                <a:effectLst/>
                <a:latin typeface="Arial" charset="0"/>
              </a:rPr>
              <a:t> normal </a:t>
            </a:r>
            <a:r>
              <a:rPr lang="en-GB" sz="2800" dirty="0" err="1" smtClean="0">
                <a:effectLst/>
                <a:latin typeface="Arial" charset="0"/>
              </a:rPr>
              <a:t>dentro</a:t>
            </a:r>
            <a:r>
              <a:rPr lang="en-GB" sz="2800" dirty="0" smtClean="0">
                <a:effectLst/>
                <a:latin typeface="Arial" charset="0"/>
              </a:rPr>
              <a:t> de la red a un </a:t>
            </a:r>
            <a:r>
              <a:rPr lang="en-GB" sz="2800" dirty="0" err="1" smtClean="0">
                <a:effectLst/>
                <a:latin typeface="Arial" charset="0"/>
              </a:rPr>
              <a:t>sitio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intersticial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dejando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entonces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una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dirty="0" err="1" smtClean="0">
                <a:effectLst/>
              </a:rPr>
              <a:t>vacancia</a:t>
            </a:r>
            <a:r>
              <a:rPr lang="en-GB" dirty="0" smtClean="0">
                <a:effectLst/>
              </a:rPr>
              <a:t>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effectLst/>
                <a:latin typeface="Arial" charset="0"/>
              </a:rPr>
              <a:t> 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en-GB" sz="2800" dirty="0" smtClean="0">
              <a:latin typeface="Arial" charset="0"/>
            </a:endParaRPr>
          </a:p>
        </p:txBody>
      </p:sp>
      <p:pic>
        <p:nvPicPr>
          <p:cNvPr id="747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" t="16434" r="9618" b="16434"/>
          <a:stretch>
            <a:fillRect/>
          </a:stretch>
        </p:blipFill>
        <p:spPr bwMode="auto">
          <a:xfrm>
            <a:off x="2500313" y="3929063"/>
            <a:ext cx="4322762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428750"/>
            <a:ext cx="3117850" cy="27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2 Rectángulo"/>
          <p:cNvSpPr>
            <a:spLocks noChangeArrowheads="1"/>
          </p:cNvSpPr>
          <p:nvPr/>
        </p:nvSpPr>
        <p:spPr bwMode="auto">
          <a:xfrm>
            <a:off x="1071563" y="5214938"/>
            <a:ext cx="65722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sz="2800"/>
              <a:t>Se da en:    - AgCl (Ag</a:t>
            </a:r>
            <a:r>
              <a:rPr lang="es-PE" altLang="es-PE" sz="2800" baseline="30000"/>
              <a:t>+</a:t>
            </a:r>
            <a:r>
              <a:rPr lang="es-PE" altLang="es-PE" sz="2800"/>
              <a:t> intersticial)</a:t>
            </a:r>
          </a:p>
          <a:p>
            <a:pPr eaLnBrk="1" hangingPunct="1"/>
            <a:r>
              <a:rPr lang="es-PE" altLang="es-PE" sz="2800"/>
              <a:t>                 - CaF</a:t>
            </a:r>
            <a:r>
              <a:rPr lang="es-PE" altLang="es-PE" sz="2800" baseline="-25000"/>
              <a:t>2</a:t>
            </a:r>
            <a:r>
              <a:rPr lang="es-PE" altLang="es-PE" sz="2800"/>
              <a:t> (F</a:t>
            </a:r>
            <a:r>
              <a:rPr lang="es-PE" altLang="es-PE" sz="2800" baseline="30000"/>
              <a:t>-</a:t>
            </a:r>
            <a:r>
              <a:rPr lang="es-PE" altLang="es-PE" sz="2800"/>
              <a:t> intersticial)</a:t>
            </a:r>
          </a:p>
        </p:txBody>
      </p:sp>
      <p:sp>
        <p:nvSpPr>
          <p:cNvPr id="75780" name="3 Rectángulo"/>
          <p:cNvSpPr>
            <a:spLocks noChangeArrowheads="1"/>
          </p:cNvSpPr>
          <p:nvPr/>
        </p:nvSpPr>
        <p:spPr bwMode="auto">
          <a:xfrm>
            <a:off x="4429125" y="4500563"/>
            <a:ext cx="2208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b="1"/>
              <a:t>vacante catiónica</a:t>
            </a:r>
            <a:endParaRPr lang="es-PE" altLang="es-PE"/>
          </a:p>
        </p:txBody>
      </p:sp>
      <p:sp>
        <p:nvSpPr>
          <p:cNvPr id="75781" name="4 Rectángulo"/>
          <p:cNvSpPr>
            <a:spLocks noChangeArrowheads="1"/>
          </p:cNvSpPr>
          <p:nvPr/>
        </p:nvSpPr>
        <p:spPr bwMode="auto">
          <a:xfrm>
            <a:off x="3571875" y="857250"/>
            <a:ext cx="219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b="1"/>
              <a:t>catión intersticial</a:t>
            </a:r>
            <a:endParaRPr lang="es-PE" altLang="es-PE"/>
          </a:p>
        </p:txBody>
      </p:sp>
      <p:cxnSp>
        <p:nvCxnSpPr>
          <p:cNvPr id="8" name="7 Conector recto de flecha"/>
          <p:cNvCxnSpPr/>
          <p:nvPr/>
        </p:nvCxnSpPr>
        <p:spPr>
          <a:xfrm rot="5400000">
            <a:off x="4429919" y="1713707"/>
            <a:ext cx="1000125" cy="158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onector"/>
          <p:cNvSpPr/>
          <p:nvPr/>
        </p:nvSpPr>
        <p:spPr>
          <a:xfrm>
            <a:off x="5429250" y="2714625"/>
            <a:ext cx="214313" cy="21431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cxnSp>
        <p:nvCxnSpPr>
          <p:cNvPr id="12" name="11 Conector recto de flecha"/>
          <p:cNvCxnSpPr/>
          <p:nvPr/>
        </p:nvCxnSpPr>
        <p:spPr>
          <a:xfrm rot="5400000" flipH="1" flipV="1">
            <a:off x="4787106" y="3713957"/>
            <a:ext cx="1571625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908050"/>
            <a:ext cx="8229600" cy="26924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n-GB" dirty="0" smtClean="0">
                <a:effectLst/>
              </a:rPr>
              <a:t>   </a:t>
            </a:r>
            <a:r>
              <a:rPr lang="en-GB" dirty="0" smtClean="0">
                <a:solidFill>
                  <a:srgbClr val="FF99FF"/>
                </a:solidFill>
                <a:effectLst/>
              </a:rPr>
              <a:t>-</a:t>
            </a:r>
            <a:r>
              <a:rPr lang="en-GB" sz="2800" b="1" dirty="0" err="1" smtClean="0">
                <a:solidFill>
                  <a:srgbClr val="FF99FF"/>
                </a:solidFill>
                <a:effectLst/>
                <a:latin typeface="Arial" charset="0"/>
              </a:rPr>
              <a:t>Defecto</a:t>
            </a:r>
            <a:r>
              <a:rPr lang="en-GB" sz="2800" dirty="0" smtClean="0">
                <a:solidFill>
                  <a:srgbClr val="FF99FF"/>
                </a:solidFill>
                <a:effectLst/>
                <a:latin typeface="Arial" charset="0"/>
              </a:rPr>
              <a:t> SCHOTTKY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effectLst/>
                <a:latin typeface="Arial" charset="0"/>
              </a:rPr>
              <a:t>   Es un par de </a:t>
            </a:r>
            <a:r>
              <a:rPr lang="en-GB" sz="2800" dirty="0" err="1" smtClean="0">
                <a:effectLst/>
                <a:latin typeface="Arial" charset="0"/>
              </a:rPr>
              <a:t>vacancias</a:t>
            </a:r>
            <a:r>
              <a:rPr lang="en-GB" sz="2800" dirty="0" smtClean="0">
                <a:effectLst/>
                <a:latin typeface="Arial" charset="0"/>
              </a:rPr>
              <a:t> en un material con enlaces </a:t>
            </a:r>
            <a:r>
              <a:rPr lang="en-GB" sz="2800" dirty="0" err="1" smtClean="0">
                <a:effectLst/>
                <a:latin typeface="Arial" charset="0"/>
              </a:rPr>
              <a:t>iónicos</a:t>
            </a:r>
            <a:r>
              <a:rPr lang="en-GB" sz="2800" dirty="0" smtClean="0">
                <a:effectLst/>
                <a:latin typeface="Arial" charset="0"/>
              </a:rPr>
              <a:t>. Para </a:t>
            </a:r>
            <a:r>
              <a:rPr lang="en-GB" sz="2800" dirty="0" err="1" smtClean="0">
                <a:effectLst/>
                <a:latin typeface="Arial" charset="0"/>
              </a:rPr>
              <a:t>mantener</a:t>
            </a:r>
            <a:r>
              <a:rPr lang="en-GB" sz="2800" dirty="0" smtClean="0">
                <a:effectLst/>
                <a:latin typeface="Arial" charset="0"/>
              </a:rPr>
              <a:t> la </a:t>
            </a:r>
            <a:r>
              <a:rPr lang="en-GB" sz="2800" dirty="0" err="1" smtClean="0">
                <a:effectLst/>
                <a:latin typeface="Arial" charset="0"/>
              </a:rPr>
              <a:t>neutralidad</a:t>
            </a:r>
            <a:r>
              <a:rPr lang="en-GB" sz="2800" dirty="0" smtClean="0">
                <a:effectLst/>
                <a:latin typeface="Arial" charset="0"/>
              </a:rPr>
              <a:t>, </a:t>
            </a:r>
            <a:r>
              <a:rPr lang="en-GB" sz="2800" dirty="0" err="1" smtClean="0">
                <a:effectLst/>
                <a:latin typeface="Arial" charset="0"/>
              </a:rPr>
              <a:t>deben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perderse</a:t>
            </a:r>
            <a:r>
              <a:rPr lang="en-GB" sz="2800" dirty="0" smtClean="0">
                <a:effectLst/>
                <a:latin typeface="Arial" charset="0"/>
              </a:rPr>
              <a:t> de la red </a:t>
            </a:r>
            <a:r>
              <a:rPr lang="en-GB" sz="2800" dirty="0" err="1" smtClean="0">
                <a:effectLst/>
                <a:latin typeface="Arial" charset="0"/>
              </a:rPr>
              <a:t>tanto</a:t>
            </a:r>
            <a:r>
              <a:rPr lang="en-GB" sz="2800" dirty="0" smtClean="0">
                <a:effectLst/>
                <a:latin typeface="Arial" charset="0"/>
              </a:rPr>
              <a:t> un </a:t>
            </a:r>
            <a:r>
              <a:rPr lang="en-GB" sz="2800" dirty="0" err="1" smtClean="0">
                <a:effectLst/>
                <a:latin typeface="Arial" charset="0"/>
              </a:rPr>
              <a:t>catión</a:t>
            </a:r>
            <a:r>
              <a:rPr lang="en-GB" sz="2800" dirty="0" smtClean="0">
                <a:effectLst/>
                <a:latin typeface="Arial" charset="0"/>
              </a:rPr>
              <a:t> </a:t>
            </a:r>
            <a:r>
              <a:rPr lang="en-GB" sz="2800" dirty="0" err="1" smtClean="0">
                <a:effectLst/>
                <a:latin typeface="Arial" charset="0"/>
              </a:rPr>
              <a:t>como</a:t>
            </a:r>
            <a:r>
              <a:rPr lang="en-GB" sz="2800" dirty="0" smtClean="0">
                <a:effectLst/>
                <a:latin typeface="Arial" charset="0"/>
              </a:rPr>
              <a:t> un </a:t>
            </a:r>
            <a:r>
              <a:rPr lang="en-GB" sz="2800" dirty="0" err="1" smtClean="0">
                <a:effectLst/>
                <a:latin typeface="Arial" charset="0"/>
              </a:rPr>
              <a:t>anión</a:t>
            </a:r>
            <a:r>
              <a:rPr lang="en-GB" sz="2800" dirty="0" smtClean="0">
                <a:effectLst/>
                <a:latin typeface="Arial" charset="0"/>
              </a:rPr>
              <a:t>.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dirty="0" smtClean="0">
              <a:latin typeface="Arial" charset="0"/>
            </a:endParaRPr>
          </a:p>
        </p:txBody>
      </p:sp>
      <p:pic>
        <p:nvPicPr>
          <p:cNvPr id="768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t="8215" r="9618" b="13693"/>
          <a:stretch>
            <a:fillRect/>
          </a:stretch>
        </p:blipFill>
        <p:spPr bwMode="auto">
          <a:xfrm>
            <a:off x="2714625" y="3500438"/>
            <a:ext cx="4197350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91237" y="2780928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                                          Masa Cristal perfecto –Masa Cristal real</a:t>
            </a:r>
          </a:p>
          <a:p>
            <a:r>
              <a:rPr lang="es-PE" dirty="0" smtClean="0"/>
              <a:t>% de lugares vacantes=                                                                    x 100</a:t>
            </a:r>
          </a:p>
          <a:p>
            <a:r>
              <a:rPr lang="es-PE" dirty="0" smtClean="0"/>
              <a:t>                                                         Masa Cristal </a:t>
            </a:r>
            <a:r>
              <a:rPr lang="es-PE" dirty="0"/>
              <a:t>perfecto</a:t>
            </a:r>
            <a:r>
              <a:rPr lang="es-PE" dirty="0" smtClean="0"/>
              <a:t> </a:t>
            </a:r>
            <a:endParaRPr lang="es-PE" dirty="0"/>
          </a:p>
        </p:txBody>
      </p:sp>
      <p:sp>
        <p:nvSpPr>
          <p:cNvPr id="5" name="4 CuadroTexto"/>
          <p:cNvSpPr txBox="1"/>
          <p:nvPr/>
        </p:nvSpPr>
        <p:spPr>
          <a:xfrm>
            <a:off x="539552" y="764704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                                      </a:t>
            </a:r>
            <a:r>
              <a:rPr lang="es-PE" dirty="0" err="1" smtClean="0"/>
              <a:t>N°part</a:t>
            </a:r>
            <a:r>
              <a:rPr lang="es-PE" dirty="0" smtClean="0"/>
              <a:t> Cristal perfecto – </a:t>
            </a:r>
            <a:r>
              <a:rPr lang="es-PE" dirty="0" err="1" smtClean="0"/>
              <a:t>N°part</a:t>
            </a:r>
            <a:r>
              <a:rPr lang="es-PE" dirty="0" smtClean="0"/>
              <a:t> Cristal real</a:t>
            </a:r>
          </a:p>
          <a:p>
            <a:r>
              <a:rPr lang="es-PE" dirty="0" smtClean="0"/>
              <a:t>% de lugares vacantes =                                                                     x 100</a:t>
            </a:r>
          </a:p>
          <a:p>
            <a:r>
              <a:rPr lang="es-PE" dirty="0" smtClean="0"/>
              <a:t>                                                       </a:t>
            </a:r>
            <a:r>
              <a:rPr lang="es-PE" dirty="0" err="1" smtClean="0"/>
              <a:t>N°part</a:t>
            </a:r>
            <a:r>
              <a:rPr lang="es-PE" dirty="0" smtClean="0"/>
              <a:t> </a:t>
            </a:r>
            <a:r>
              <a:rPr lang="es-PE" dirty="0"/>
              <a:t>Cristal perfecto</a:t>
            </a:r>
            <a:r>
              <a:rPr lang="es-PE" dirty="0" smtClean="0"/>
              <a:t> </a:t>
            </a:r>
            <a:endParaRPr lang="es-PE" dirty="0"/>
          </a:p>
        </p:txBody>
      </p:sp>
      <p:sp>
        <p:nvSpPr>
          <p:cNvPr id="6" name="5 CuadroTexto"/>
          <p:cNvSpPr txBox="1"/>
          <p:nvPr/>
        </p:nvSpPr>
        <p:spPr>
          <a:xfrm>
            <a:off x="429776" y="4653136"/>
            <a:ext cx="828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 </a:t>
            </a:r>
            <a:r>
              <a:rPr lang="es-PE" dirty="0" smtClean="0"/>
              <a:t>                                        </a:t>
            </a:r>
            <a:r>
              <a:rPr lang="el-GR" dirty="0" smtClean="0"/>
              <a:t>ρ</a:t>
            </a:r>
            <a:r>
              <a:rPr lang="es-PE" dirty="0" smtClean="0"/>
              <a:t> Cristal perfecto – </a:t>
            </a:r>
            <a:r>
              <a:rPr lang="el-GR" dirty="0"/>
              <a:t>ρ</a:t>
            </a:r>
            <a:r>
              <a:rPr lang="es-PE" dirty="0" smtClean="0"/>
              <a:t> </a:t>
            </a:r>
            <a:r>
              <a:rPr lang="es-PE" dirty="0" err="1" smtClean="0"/>
              <a:t>N°part</a:t>
            </a:r>
            <a:r>
              <a:rPr lang="es-PE" dirty="0" smtClean="0"/>
              <a:t> Cristal real</a:t>
            </a:r>
          </a:p>
          <a:p>
            <a:r>
              <a:rPr lang="es-PE" dirty="0" smtClean="0"/>
              <a:t>% de lugares vacantes=                                                                    x 100</a:t>
            </a:r>
          </a:p>
          <a:p>
            <a:r>
              <a:rPr lang="es-PE" dirty="0" smtClean="0"/>
              <a:t>                                                          </a:t>
            </a:r>
            <a:r>
              <a:rPr lang="el-GR" dirty="0" smtClean="0"/>
              <a:t>ρ</a:t>
            </a:r>
            <a:r>
              <a:rPr lang="es-PE" dirty="0" smtClean="0"/>
              <a:t> Cristal </a:t>
            </a:r>
            <a:r>
              <a:rPr lang="es-PE" dirty="0"/>
              <a:t>perfecto</a:t>
            </a:r>
            <a:r>
              <a:rPr lang="es-PE" dirty="0" smtClean="0"/>
              <a:t> </a:t>
            </a:r>
            <a:endParaRPr lang="es-PE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3203848" y="3242593"/>
            <a:ext cx="4464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3131840" y="5139577"/>
            <a:ext cx="4464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/>
          <p:cNvCxnSpPr/>
          <p:nvPr/>
        </p:nvCxnSpPr>
        <p:spPr>
          <a:xfrm>
            <a:off x="3347864" y="1226369"/>
            <a:ext cx="4536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2859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sz="quarter" idx="1"/>
          </p:nvPr>
        </p:nvSpPr>
        <p:spPr>
          <a:xfrm>
            <a:off x="642938" y="571500"/>
            <a:ext cx="7858125" cy="2143125"/>
          </a:xfrm>
        </p:spPr>
        <p:txBody>
          <a:bodyPr/>
          <a:lstStyle/>
          <a:p>
            <a:pPr algn="just">
              <a:defRPr/>
            </a:pPr>
            <a:r>
              <a:rPr lang="en-GB" sz="2800" dirty="0" smtClean="0">
                <a:solidFill>
                  <a:srgbClr val="FF99FF"/>
                </a:solidFill>
                <a:effectLst/>
              </a:rPr>
              <a:t>-</a:t>
            </a:r>
            <a:r>
              <a:rPr lang="en-GB" sz="2800" b="1" dirty="0" err="1" smtClean="0">
                <a:solidFill>
                  <a:srgbClr val="FF99FF"/>
                </a:solidFill>
                <a:effectLst/>
                <a:latin typeface="Arial" charset="0"/>
              </a:rPr>
              <a:t>Centros</a:t>
            </a:r>
            <a:r>
              <a:rPr lang="en-GB" sz="2800" b="1" dirty="0" smtClean="0">
                <a:solidFill>
                  <a:srgbClr val="FF99FF"/>
                </a:solidFill>
                <a:effectLst/>
                <a:latin typeface="Arial" charset="0"/>
              </a:rPr>
              <a:t> F de </a:t>
            </a:r>
            <a:r>
              <a:rPr lang="en-GB" sz="2800" b="1" dirty="0" err="1" smtClean="0">
                <a:solidFill>
                  <a:srgbClr val="FF99FF"/>
                </a:solidFill>
                <a:effectLst/>
                <a:latin typeface="Arial" charset="0"/>
              </a:rPr>
              <a:t>color</a:t>
            </a:r>
            <a:endParaRPr lang="es-PE" sz="2800" b="1" dirty="0" smtClean="0">
              <a:solidFill>
                <a:srgbClr val="FF99FF"/>
              </a:solidFill>
              <a:effectLst/>
              <a:latin typeface="Arial" charset="0"/>
            </a:endParaRPr>
          </a:p>
          <a:p>
            <a:pPr algn="just">
              <a:defRPr/>
            </a:pPr>
            <a:r>
              <a:rPr lang="es-PE" sz="2800" dirty="0" smtClean="0">
                <a:latin typeface="Arial" pitchFamily="34" charset="0"/>
                <a:cs typeface="Arial" pitchFamily="34" charset="0"/>
              </a:rPr>
              <a:t>Un centro F es un electrón (e</a:t>
            </a:r>
            <a:r>
              <a:rPr lang="es-PE" sz="2800" baseline="30000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es-PE" sz="2800" dirty="0" smtClean="0">
                <a:latin typeface="Arial" pitchFamily="34" charset="0"/>
                <a:cs typeface="Arial" pitchFamily="34" charset="0"/>
              </a:rPr>
              <a:t>) atrapado en una vacante </a:t>
            </a:r>
            <a:r>
              <a:rPr lang="es-PE" sz="2800" dirty="0" err="1" smtClean="0">
                <a:latin typeface="Arial" pitchFamily="34" charset="0"/>
                <a:cs typeface="Arial" pitchFamily="34" charset="0"/>
              </a:rPr>
              <a:t>aniónica</a:t>
            </a:r>
            <a:r>
              <a:rPr lang="es-PE" sz="2800" dirty="0" smtClean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778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571750"/>
            <a:ext cx="35718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onector"/>
          <p:cNvSpPr/>
          <p:nvPr/>
        </p:nvSpPr>
        <p:spPr>
          <a:xfrm>
            <a:off x="3929063" y="4071938"/>
            <a:ext cx="428625" cy="428625"/>
          </a:xfrm>
          <a:prstGeom prst="flowChartConnector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77829" name="5 Rectángulo"/>
          <p:cNvSpPr>
            <a:spLocks noChangeArrowheads="1"/>
          </p:cNvSpPr>
          <p:nvPr/>
        </p:nvSpPr>
        <p:spPr bwMode="auto">
          <a:xfrm>
            <a:off x="3932238" y="4071938"/>
            <a:ext cx="42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sz="2000" b="1">
                <a:solidFill>
                  <a:srgbClr val="000000"/>
                </a:solidFill>
                <a:latin typeface="Arial" charset="0"/>
                <a:cs typeface="Arial" charset="0"/>
              </a:rPr>
              <a:t>e</a:t>
            </a:r>
            <a:r>
              <a:rPr lang="es-PE" altLang="es-PE" sz="2000" b="1" baseline="30000">
                <a:solidFill>
                  <a:srgbClr val="000000"/>
                </a:solidFill>
                <a:latin typeface="Arial" charset="0"/>
                <a:cs typeface="Arial" charset="0"/>
              </a:rPr>
              <a:t>-</a:t>
            </a:r>
            <a:endParaRPr lang="es-PE" altLang="es-PE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692150"/>
            <a:ext cx="8229600" cy="676275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b="1" dirty="0" smtClean="0">
                <a:solidFill>
                  <a:srgbClr val="FFC000"/>
                </a:solidFill>
                <a:latin typeface="Arial" charset="0"/>
              </a:rPr>
              <a:t>DEFECTOS DE LINEA (DISLOCACIONES)</a:t>
            </a:r>
            <a:endParaRPr lang="en-GB" sz="2800" b="1" dirty="0" smtClean="0">
              <a:solidFill>
                <a:srgbClr val="FFC000"/>
              </a:solidFill>
              <a:latin typeface="Arial" charset="0"/>
            </a:endParaRPr>
          </a:p>
        </p:txBody>
      </p:sp>
      <p:sp>
        <p:nvSpPr>
          <p:cNvPr id="78851" name="Text Box 5"/>
          <p:cNvSpPr txBox="1">
            <a:spLocks noChangeArrowheads="1"/>
          </p:cNvSpPr>
          <p:nvPr/>
        </p:nvSpPr>
        <p:spPr bwMode="auto">
          <a:xfrm>
            <a:off x="539750" y="1341438"/>
            <a:ext cx="79200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GB" altLang="es-PE" sz="2800" b="1">
                <a:solidFill>
                  <a:srgbClr val="FF99FF"/>
                </a:solidFill>
                <a:latin typeface="Arial" charset="0"/>
              </a:rPr>
              <a:t>-Dislocación de arista</a:t>
            </a:r>
            <a:r>
              <a:rPr lang="en-GB" altLang="es-PE" sz="2800">
                <a:solidFill>
                  <a:srgbClr val="FF99FF"/>
                </a:solidFill>
                <a:latin typeface="Arial" charset="0"/>
              </a:rPr>
              <a:t>. </a:t>
            </a:r>
            <a:r>
              <a:rPr lang="en-GB" altLang="es-PE" sz="2800">
                <a:latin typeface="Arial" charset="0"/>
              </a:rPr>
              <a:t>Hay un plano parcial adicional de átomos.</a:t>
            </a:r>
          </a:p>
        </p:txBody>
      </p:sp>
      <p:pic>
        <p:nvPicPr>
          <p:cNvPr id="788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2428875"/>
            <a:ext cx="4140200" cy="392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6"/>
          <p:cNvSpPr txBox="1">
            <a:spLocks noChangeArrowheads="1"/>
          </p:cNvSpPr>
          <p:nvPr/>
        </p:nvSpPr>
        <p:spPr bwMode="auto">
          <a:xfrm>
            <a:off x="611188" y="620713"/>
            <a:ext cx="7848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GB" altLang="es-PE" sz="2800" b="1">
                <a:solidFill>
                  <a:srgbClr val="FF99FF"/>
                </a:solidFill>
                <a:latin typeface="Arial" charset="0"/>
              </a:rPr>
              <a:t>-Dislocación de tornillo</a:t>
            </a:r>
            <a:r>
              <a:rPr lang="en-GB" altLang="es-PE" sz="2800">
                <a:solidFill>
                  <a:srgbClr val="FF99FF"/>
                </a:solidFill>
                <a:latin typeface="Arial" charset="0"/>
              </a:rPr>
              <a:t>. </a:t>
            </a:r>
            <a:r>
              <a:rPr lang="en-GB" altLang="es-PE" sz="2800">
                <a:latin typeface="Arial" charset="0"/>
              </a:rPr>
              <a:t>Parte de un conjunto de planos de la red se ha desplazado una o más unidades de red en relación con los planos vecinas.</a:t>
            </a:r>
            <a:endParaRPr lang="en-GB" altLang="es-PE"/>
          </a:p>
        </p:txBody>
      </p:sp>
      <p:pic>
        <p:nvPicPr>
          <p:cNvPr id="798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t="14977" b="1762"/>
          <a:stretch>
            <a:fillRect/>
          </a:stretch>
        </p:blipFill>
        <p:spPr bwMode="auto">
          <a:xfrm>
            <a:off x="2786063" y="2643188"/>
            <a:ext cx="4300537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68313" y="1143000"/>
            <a:ext cx="4546600" cy="52578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400" b="1" dirty="0" smtClean="0"/>
              <a:t>    </a:t>
            </a:r>
            <a:endParaRPr lang="es-ES" sz="2400" dirty="0" smtClean="0">
              <a:solidFill>
                <a:schemeClr val="folHlink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  No presenta un ordenamiento geométrico regular. Se le considera como un estado intermedio entre los líquidos y cristales.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 Sus propiedades no son función de la dirección.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 Se llaman sustancias </a:t>
            </a:r>
            <a:r>
              <a:rPr lang="es-ES" sz="2400" b="1" dirty="0" smtClean="0">
                <a:solidFill>
                  <a:srgbClr val="FFFF00"/>
                </a:solidFill>
                <a:latin typeface="Arial" charset="0"/>
              </a:rPr>
              <a:t>isótropas</a:t>
            </a:r>
            <a:r>
              <a:rPr lang="es-ES" sz="2400" dirty="0" smtClean="0">
                <a:latin typeface="Arial" charset="0"/>
              </a:rPr>
              <a:t> porque sus propiedades físicas son las mismas en todas las direcciones.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 No presentan puntos de fusión definidos. Ejemplo: goma, algunos plásticos y el vidrio.</a:t>
            </a:r>
            <a:endParaRPr lang="en-GB" sz="2400" dirty="0" smtClean="0">
              <a:latin typeface="Arial" charset="0"/>
            </a:endParaRPr>
          </a:p>
        </p:txBody>
      </p:sp>
      <p:sp>
        <p:nvSpPr>
          <p:cNvPr id="17425" name="Rectangle 17"/>
          <p:cNvSpPr>
            <a:spLocks noGrp="1" noChangeArrowheads="1"/>
          </p:cNvSpPr>
          <p:nvPr>
            <p:ph sz="half" idx="2"/>
          </p:nvPr>
        </p:nvSpPr>
        <p:spPr>
          <a:xfrm>
            <a:off x="827088" y="692150"/>
            <a:ext cx="4038600" cy="5048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s-ES" b="1" dirty="0" smtClean="0">
                <a:solidFill>
                  <a:srgbClr val="FFC000"/>
                </a:solidFill>
                <a:latin typeface="Arial" charset="0"/>
              </a:rPr>
              <a:t>SÓLIDO AMORFO</a:t>
            </a:r>
            <a:endParaRPr lang="en-GB" b="1" dirty="0" smtClean="0">
              <a:solidFill>
                <a:srgbClr val="FFC000"/>
              </a:solidFill>
              <a:latin typeface="Arial" charset="0"/>
            </a:endParaRPr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0" y="0"/>
            <a:ext cx="1841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GB" altLang="es-PE">
                <a:latin typeface="Arial" charset="0"/>
              </a:rPr>
              <a:t/>
            </a:r>
            <a:br>
              <a:rPr lang="en-GB" altLang="es-PE">
                <a:latin typeface="Arial" charset="0"/>
              </a:rPr>
            </a:br>
            <a:endParaRPr lang="en-GB" altLang="es-PE">
              <a:latin typeface="Arial" charset="0"/>
            </a:endParaRPr>
          </a:p>
          <a:p>
            <a:endParaRPr lang="en-GB" altLang="es-PE">
              <a:latin typeface="Arial" charset="0"/>
            </a:endParaRPr>
          </a:p>
        </p:txBody>
      </p:sp>
      <p:pic>
        <p:nvPicPr>
          <p:cNvPr id="24581" name="Picture 7" descr="La estructura molecular de sólidos normales vs. amorfos. Imagen cortesía Liquidmetal Technologies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23" b="8978"/>
          <a:stretch>
            <a:fillRect/>
          </a:stretch>
        </p:blipFill>
        <p:spPr bwMode="auto">
          <a:xfrm>
            <a:off x="5643563" y="1571625"/>
            <a:ext cx="28797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0" t="3644" r="4323" b="4858"/>
          <a:stretch>
            <a:fillRect/>
          </a:stretch>
        </p:blipFill>
        <p:spPr bwMode="auto">
          <a:xfrm>
            <a:off x="5643563" y="3643313"/>
            <a:ext cx="2857500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5"/>
          <p:cNvSpPr>
            <a:spLocks noGrp="1" noChangeArrowheads="1"/>
          </p:cNvSpPr>
          <p:nvPr>
            <p:ph type="title"/>
          </p:nvPr>
        </p:nvSpPr>
        <p:spPr>
          <a:xfrm>
            <a:off x="500063" y="285750"/>
            <a:ext cx="82296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es-ES" sz="2800" dirty="0" smtClean="0">
                <a:solidFill>
                  <a:schemeClr val="folHlink"/>
                </a:solidFill>
                <a:latin typeface="Arial" charset="0"/>
              </a:rPr>
              <a:t>      </a:t>
            </a:r>
            <a:r>
              <a:rPr lang="es-ES" sz="2800" dirty="0" smtClean="0">
                <a:solidFill>
                  <a:srgbClr val="FFC000"/>
                </a:solidFill>
                <a:latin typeface="Arial" charset="0"/>
              </a:rPr>
              <a:t>DEFECTOS DE PLANO</a:t>
            </a:r>
            <a:endParaRPr lang="en-GB" sz="2800" dirty="0" smtClean="0">
              <a:solidFill>
                <a:srgbClr val="FFC000"/>
              </a:solidFill>
              <a:latin typeface="Arial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755650" y="1357313"/>
            <a:ext cx="3311525" cy="4530725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dirty="0" smtClean="0"/>
              <a:t>    </a:t>
            </a:r>
            <a:endParaRPr lang="es-ES" sz="2400" b="1" dirty="0" smtClean="0">
              <a:solidFill>
                <a:schemeClr val="folHlink"/>
              </a:solidFill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400" dirty="0" smtClean="0">
                <a:latin typeface="Arial" charset="0"/>
              </a:rPr>
              <a:t>    Los sólidos suelen tener estructura </a:t>
            </a:r>
            <a:r>
              <a:rPr lang="es-ES" sz="2400" dirty="0" err="1" smtClean="0">
                <a:latin typeface="Arial" charset="0"/>
              </a:rPr>
              <a:t>microcristalina</a:t>
            </a:r>
            <a:r>
              <a:rPr lang="es-ES" sz="2400" dirty="0" smtClean="0">
                <a:latin typeface="Arial" charset="0"/>
              </a:rPr>
              <a:t>, la interfaz entre dos </a:t>
            </a:r>
            <a:r>
              <a:rPr lang="es-ES" sz="2400" dirty="0" err="1" smtClean="0">
                <a:latin typeface="Arial" charset="0"/>
              </a:rPr>
              <a:t>microcristales</a:t>
            </a:r>
            <a:r>
              <a:rPr lang="es-ES" sz="2400" dirty="0" smtClean="0">
                <a:latin typeface="Arial" charset="0"/>
              </a:rPr>
              <a:t> con orientaciones diferentes es un ejemplo de defecto de superficie o de plano.</a:t>
            </a:r>
            <a:endParaRPr lang="en-GB" sz="2400" dirty="0" smtClean="0">
              <a:latin typeface="Arial" charset="0"/>
            </a:endParaRP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t="4573" r="4285" b="7620"/>
          <a:stretch>
            <a:fillRect/>
          </a:stretch>
        </p:blipFill>
        <p:spPr bwMode="auto">
          <a:xfrm>
            <a:off x="5072063" y="1357313"/>
            <a:ext cx="3095625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4214813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2" name="Group 1"/>
          <p:cNvGrpSpPr>
            <a:grpSpLocks/>
          </p:cNvGrpSpPr>
          <p:nvPr/>
        </p:nvGrpSpPr>
        <p:grpSpPr bwMode="auto">
          <a:xfrm>
            <a:off x="1403350" y="333375"/>
            <a:ext cx="6553200" cy="2808288"/>
            <a:chOff x="0" y="0"/>
            <a:chExt cx="2700" cy="1050"/>
          </a:xfrm>
        </p:grpSpPr>
        <p:pic>
          <p:nvPicPr>
            <p:cNvPr id="81924" name="Picture 5" descr="http://www.asifunciona.com/fisica/ke_semiconductor/img_semicond/01_sc_450px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00" cy="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25" name="Rectangle 3">
              <a:hlinkClick r:id="rId3"/>
            </p:cNvPr>
            <p:cNvSpPr>
              <a:spLocks noChangeArrowheads="1"/>
            </p:cNvSpPr>
            <p:nvPr/>
          </p:nvSpPr>
          <p:spPr bwMode="auto">
            <a:xfrm>
              <a:off x="1794" y="618"/>
              <a:ext cx="900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PE" altLang="es-PE"/>
            </a:p>
          </p:txBody>
        </p:sp>
      </p:grpSp>
      <p:sp>
        <p:nvSpPr>
          <p:cNvPr id="81923" name="6 Rectángulo"/>
          <p:cNvSpPr>
            <a:spLocks noChangeArrowheads="1"/>
          </p:cNvSpPr>
          <p:nvPr/>
        </p:nvSpPr>
        <p:spPr bwMode="auto">
          <a:xfrm>
            <a:off x="323850" y="3213100"/>
            <a:ext cx="84963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es-PE" altLang="es-PE" i="1"/>
              <a:t>Los materiales conductores ofrecen una baja resistencia al paso de la corriente eléctrica. Los semiconductores se encuentran a medio camino entre los conductores y los aislantes, pues en unos casos permiten la circulación de la corriente eléctrica y en otros no. Finalmente los cuerpos aislantes ofrecen una alta resistencia al paso de la corriente eléctrica. En la foto superior se muestran algunos de esos materiales: </a:t>
            </a:r>
            <a:r>
              <a:rPr lang="es-PE" altLang="es-PE" b="1" i="1"/>
              <a:t>A) </a:t>
            </a:r>
            <a:r>
              <a:rPr lang="es-PE" altLang="es-PE" i="1"/>
              <a:t>Conductor de alambre de cobre. </a:t>
            </a:r>
            <a:r>
              <a:rPr lang="es-PE" altLang="es-PE" b="1" i="1"/>
              <a:t>B)</a:t>
            </a:r>
            <a:r>
              <a:rPr lang="es-PE" altLang="es-PE" i="1"/>
              <a:t> Diodos y </a:t>
            </a:r>
            <a:r>
              <a:rPr lang="es-PE" altLang="es-PE" b="1" i="1"/>
              <a:t>C)</a:t>
            </a:r>
            <a:r>
              <a:rPr lang="es-PE" altLang="es-PE" i="1"/>
              <a:t> transistor (dispositivos semiconductores en ambos casos). </a:t>
            </a:r>
            <a:r>
              <a:rPr lang="es-PE" altLang="es-PE" b="1" i="1"/>
              <a:t>D) </a:t>
            </a:r>
            <a:r>
              <a:rPr lang="es-PE" altLang="es-PE" i="1"/>
              <a:t>Aislantes de porcelana instalados en un transformador distribuidor de energía eléctrica de bajo voltaje y </a:t>
            </a:r>
            <a:r>
              <a:rPr lang="es-PE" altLang="es-PE" b="1" i="1"/>
              <a:t>E) </a:t>
            </a:r>
            <a:r>
              <a:rPr lang="es-PE" altLang="es-PE" i="1"/>
              <a:t>Aislantes de vidrio soportando cables a la intemperie montados en un poste para distribución de energía eléctrica de media tensión. Los aislantes, al contrario de los conductores, constituyen materiales o cuerpos que ofrecen una alta resistencia al paso de la corriente eléctrica. </a:t>
            </a:r>
            <a:endParaRPr lang="es-PE" altLang="es-PE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08050"/>
            <a:ext cx="8013700" cy="532765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GB" sz="2800" b="1" dirty="0" smtClean="0">
                <a:solidFill>
                  <a:srgbClr val="0099FF"/>
                </a:solidFill>
                <a:latin typeface="Arial" charset="0"/>
              </a:rPr>
              <a:t>   </a:t>
            </a:r>
            <a:r>
              <a:rPr lang="en-GB" sz="2800" b="1" dirty="0" smtClean="0">
                <a:solidFill>
                  <a:srgbClr val="FF0000"/>
                </a:solidFill>
                <a:latin typeface="Arial" charset="0"/>
              </a:rPr>
              <a:t>SEMICONDUCTORES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/>
              <a:t>    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Un semiconductor es una sustancia que se comporta como conductor o como aislante, dependiendo de la temperatura del ambiente en que se encuentre.</a:t>
            </a:r>
            <a:endParaRPr lang="en-GB" sz="2400" b="1" dirty="0" smtClean="0">
              <a:solidFill>
                <a:srgbClr val="0099FF"/>
              </a:solidFill>
              <a:latin typeface="Arial" charset="0"/>
            </a:endParaRP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400" b="1" dirty="0" smtClean="0">
                <a:latin typeface="Arial" charset="0"/>
              </a:rPr>
              <a:t>    </a:t>
            </a: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Los semiconductores son usualmente materiales cuyos intervalos de banda de energía son menores de 2 eV.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    Tienen resistividad variable, pueden variar entre 10</a:t>
            </a:r>
            <a:r>
              <a:rPr lang="es-ES_tradnl" sz="2400" baseline="30000" dirty="0" smtClean="0">
                <a:latin typeface="Arial" pitchFamily="34" charset="0"/>
                <a:cs typeface="Arial" pitchFamily="34" charset="0"/>
              </a:rPr>
              <a:t>-5</a:t>
            </a: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 y 10</a:t>
            </a:r>
            <a:r>
              <a:rPr lang="es-ES_tradnl" sz="2400" baseline="30000" dirty="0" smtClean="0">
                <a:latin typeface="Arial" pitchFamily="34" charset="0"/>
                <a:cs typeface="Arial" pitchFamily="34" charset="0"/>
              </a:rPr>
              <a:t>7</a:t>
            </a: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_tradnl" sz="2400" dirty="0" smtClean="0">
                <a:latin typeface="Arial" pitchFamily="34" charset="0"/>
                <a:cs typeface="Arial" pitchFamily="34" charset="0"/>
                <a:sym typeface="Symbol" pitchFamily="18" charset="2"/>
              </a:rPr>
              <a:t>m.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    Pueden ser cristalinos o amorfos.</a:t>
            </a:r>
          </a:p>
          <a:p>
            <a:pPr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    Su composición: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-Elementales, intrínsecos o puros (silicio, germanio).</a:t>
            </a:r>
          </a:p>
          <a:p>
            <a:pPr lvl="1" algn="just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-Compuestos, extrínsecos, o impuros.</a:t>
            </a:r>
            <a:endParaRPr lang="es-ES_tradnl" dirty="0" smtClean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b="1" dirty="0" smtClean="0">
              <a:solidFill>
                <a:srgbClr val="0099FF"/>
              </a:solidFill>
              <a:latin typeface="Arial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b="1" dirty="0" smtClean="0">
              <a:solidFill>
                <a:srgbClr val="0099FF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11188" y="1125538"/>
            <a:ext cx="7704137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35000"/>
              </a:spcBef>
            </a:pPr>
            <a:r>
              <a:rPr lang="es-ES_tradnl" altLang="es-PE" sz="2400">
                <a:solidFill>
                  <a:schemeClr val="hlink"/>
                </a:solidFill>
                <a:latin typeface="Arial" charset="0"/>
                <a:cs typeface="Arial" charset="0"/>
              </a:rPr>
              <a:t>Ejemplos:</a:t>
            </a:r>
          </a:p>
          <a:p>
            <a:pPr algn="just" eaLnBrk="1" hangingPunct="1">
              <a:spcBef>
                <a:spcPct val="35000"/>
              </a:spcBef>
            </a:pPr>
            <a:r>
              <a:rPr lang="es-ES_tradnl" altLang="es-PE" sz="2400" i="1" u="sng">
                <a:solidFill>
                  <a:srgbClr val="FFFF00"/>
                </a:solidFill>
                <a:latin typeface="Arial" charset="0"/>
                <a:cs typeface="Arial" charset="0"/>
              </a:rPr>
              <a:t>Semiconductores elementales</a:t>
            </a:r>
            <a:r>
              <a:rPr lang="es-ES_tradnl" altLang="es-PE" sz="2400" i="1" u="sng">
                <a:solidFill>
                  <a:schemeClr val="hlink"/>
                </a:solidFill>
                <a:latin typeface="Arial" charset="0"/>
                <a:cs typeface="Arial" charset="0"/>
              </a:rPr>
              <a:t>:</a:t>
            </a:r>
            <a:r>
              <a:rPr lang="es-ES_tradnl" altLang="es-PE" sz="2400" i="1">
                <a:solidFill>
                  <a:schemeClr val="hlink"/>
                </a:solidFill>
                <a:latin typeface="Arial" charset="0"/>
                <a:cs typeface="Arial" charset="0"/>
              </a:rPr>
              <a:t> </a:t>
            </a:r>
            <a:r>
              <a:rPr lang="es-ES_tradnl" altLang="es-PE" sz="2400">
                <a:latin typeface="Arial" charset="0"/>
                <a:cs typeface="Arial" charset="0"/>
              </a:rPr>
              <a:t>Germanio (Ge) y Silicio (Si)</a:t>
            </a:r>
          </a:p>
          <a:p>
            <a:pPr algn="just" eaLnBrk="1" hangingPunct="1">
              <a:spcBef>
                <a:spcPct val="35000"/>
              </a:spcBef>
            </a:pPr>
            <a:r>
              <a:rPr lang="es-ES_tradnl" altLang="es-PE" sz="2400" i="1" u="sng">
                <a:solidFill>
                  <a:srgbClr val="FFFF00"/>
                </a:solidFill>
                <a:latin typeface="Arial" charset="0"/>
                <a:cs typeface="Arial" charset="0"/>
              </a:rPr>
              <a:t>Compuestos IV:</a:t>
            </a:r>
            <a:r>
              <a:rPr lang="es-ES_tradnl" altLang="es-PE" sz="2400" i="1">
                <a:solidFill>
                  <a:srgbClr val="FFFF00"/>
                </a:solidFill>
                <a:latin typeface="Arial" charset="0"/>
                <a:cs typeface="Arial" charset="0"/>
              </a:rPr>
              <a:t> </a:t>
            </a:r>
            <a:r>
              <a:rPr lang="es-ES_tradnl" altLang="es-PE" sz="2400">
                <a:latin typeface="Arial" charset="0"/>
                <a:cs typeface="Arial" charset="0"/>
              </a:rPr>
              <a:t>SiC y SiGe</a:t>
            </a:r>
          </a:p>
          <a:p>
            <a:pPr algn="just" eaLnBrk="1" hangingPunct="1">
              <a:spcBef>
                <a:spcPct val="35000"/>
              </a:spcBef>
            </a:pPr>
            <a:r>
              <a:rPr lang="es-ES_tradnl" altLang="es-PE" sz="2400" i="1" u="sng">
                <a:solidFill>
                  <a:srgbClr val="FFFF00"/>
                </a:solidFill>
                <a:latin typeface="Arial" charset="0"/>
                <a:cs typeface="Arial" charset="0"/>
              </a:rPr>
              <a:t>Compuestos III-V:</a:t>
            </a:r>
          </a:p>
          <a:p>
            <a:pPr algn="just" eaLnBrk="1" hangingPunct="1">
              <a:spcBef>
                <a:spcPct val="35000"/>
              </a:spcBef>
            </a:pPr>
            <a:r>
              <a:rPr lang="es-ES_tradnl" altLang="es-PE" sz="2400">
                <a:latin typeface="Arial" charset="0"/>
                <a:cs typeface="Arial" charset="0"/>
              </a:rPr>
              <a:t>Binarios: GaAs, GaP, GaSb, AlAs, AlP, AlSb, InAs, InP y InSb</a:t>
            </a:r>
          </a:p>
          <a:p>
            <a:pPr algn="just" eaLnBrk="1" hangingPunct="1">
              <a:spcBef>
                <a:spcPct val="35000"/>
              </a:spcBef>
            </a:pPr>
            <a:r>
              <a:rPr lang="es-ES_tradnl" altLang="es-PE" sz="2400">
                <a:latin typeface="Arial" charset="0"/>
                <a:cs typeface="Arial" charset="0"/>
              </a:rPr>
              <a:t>Ternarios: GaAsP, AlGaAs</a:t>
            </a:r>
          </a:p>
          <a:p>
            <a:pPr algn="just" eaLnBrk="1" hangingPunct="1">
              <a:spcBef>
                <a:spcPct val="35000"/>
              </a:spcBef>
            </a:pPr>
            <a:r>
              <a:rPr lang="es-ES_tradnl" altLang="es-PE" sz="2400">
                <a:latin typeface="Arial" charset="0"/>
                <a:cs typeface="Arial" charset="0"/>
              </a:rPr>
              <a:t>Cuaternarios: InGaAsP</a:t>
            </a:r>
          </a:p>
          <a:p>
            <a:pPr algn="just" eaLnBrk="1" hangingPunct="1">
              <a:spcBef>
                <a:spcPct val="35000"/>
              </a:spcBef>
            </a:pPr>
            <a:r>
              <a:rPr lang="es-ES_tradnl" altLang="es-PE" sz="2400" i="1" u="sng">
                <a:solidFill>
                  <a:srgbClr val="FFFF00"/>
                </a:solidFill>
                <a:latin typeface="Arial" charset="0"/>
                <a:cs typeface="Arial" charset="0"/>
              </a:rPr>
              <a:t>Compuestos II-VI:</a:t>
            </a:r>
            <a:r>
              <a:rPr lang="es-ES_tradnl" altLang="es-PE" sz="2400" i="1">
                <a:solidFill>
                  <a:srgbClr val="FFFF00"/>
                </a:solidFill>
                <a:latin typeface="Arial" charset="0"/>
                <a:cs typeface="Arial" charset="0"/>
              </a:rPr>
              <a:t> </a:t>
            </a:r>
            <a:r>
              <a:rPr lang="es-ES_tradnl" altLang="es-PE" sz="2400">
                <a:latin typeface="Arial" charset="0"/>
                <a:cs typeface="Arial" charset="0"/>
              </a:rPr>
              <a:t>ZnS, ZnSe, ZnTe, CdS, CdSe y CdTe</a:t>
            </a:r>
            <a:endParaRPr lang="es-ES_tradnl" altLang="es-PE" sz="20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091487" cy="43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onector"/>
          <p:cNvSpPr/>
          <p:nvPr/>
        </p:nvSpPr>
        <p:spPr>
          <a:xfrm>
            <a:off x="2339975" y="4005263"/>
            <a:ext cx="71438" cy="71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5" name="4 Conector"/>
          <p:cNvSpPr/>
          <p:nvPr/>
        </p:nvSpPr>
        <p:spPr>
          <a:xfrm>
            <a:off x="2627313" y="4005263"/>
            <a:ext cx="73025" cy="71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  <p:sp>
        <p:nvSpPr>
          <p:cNvPr id="8" name="7 Conector"/>
          <p:cNvSpPr/>
          <p:nvPr/>
        </p:nvSpPr>
        <p:spPr>
          <a:xfrm>
            <a:off x="2916238" y="4005263"/>
            <a:ext cx="71437" cy="714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Imagen 3 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90" y="675477"/>
            <a:ext cx="7872412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539750" y="5205413"/>
            <a:ext cx="799306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>
              <a:lnSpc>
                <a:spcPct val="125000"/>
              </a:lnSpc>
              <a:spcBef>
                <a:spcPct val="50000"/>
              </a:spcBef>
              <a:buClr>
                <a:srgbClr val="000099"/>
              </a:buClr>
              <a:buSzPct val="70000"/>
              <a:buFont typeface="Wingdings" pitchFamily="2" charset="2"/>
              <a:buNone/>
            </a:pPr>
            <a:r>
              <a:rPr kumimoji="1" lang="es-ES_tradnl" altLang="es-PE" sz="2000">
                <a:latin typeface="Arial" charset="0"/>
                <a:cs typeface="Arial" charset="0"/>
              </a:rPr>
              <a:t>Tabla periódica donde se indica los elementos semiconductores y los elementos que forman compuestos semiconductores (columnas III/V y II/VI)</a:t>
            </a:r>
          </a:p>
        </p:txBody>
      </p:sp>
      <p:sp>
        <p:nvSpPr>
          <p:cNvPr id="2" name="1 Elipse"/>
          <p:cNvSpPr/>
          <p:nvPr/>
        </p:nvSpPr>
        <p:spPr>
          <a:xfrm>
            <a:off x="3563888" y="37890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4 Elipse"/>
          <p:cNvSpPr/>
          <p:nvPr/>
        </p:nvSpPr>
        <p:spPr>
          <a:xfrm>
            <a:off x="3716288" y="37890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5 Elipse"/>
          <p:cNvSpPr/>
          <p:nvPr/>
        </p:nvSpPr>
        <p:spPr>
          <a:xfrm>
            <a:off x="3851920" y="3789040"/>
            <a:ext cx="72008" cy="957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64"/>
          <p:cNvGraphicFramePr>
            <a:graphicFrameLocks noGrp="1"/>
          </p:cNvGraphicFramePr>
          <p:nvPr/>
        </p:nvGraphicFramePr>
        <p:xfrm>
          <a:off x="611188" y="1412875"/>
          <a:ext cx="7777162" cy="1655763"/>
        </p:xfrm>
        <a:graphic>
          <a:graphicData uri="http://schemas.openxmlformats.org/drawingml/2006/table">
            <a:tbl>
              <a:tblPr/>
              <a:tblGrid>
                <a:gridCol w="1800555"/>
                <a:gridCol w="1872190"/>
                <a:gridCol w="1800183"/>
                <a:gridCol w="2304234"/>
              </a:tblGrid>
              <a:tr h="6691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E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9" marR="91439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Conductores </a:t>
                      </a:r>
                      <a:endParaRPr kumimoji="0" lang="es-MX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9" marR="91439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Aislantes </a:t>
                      </a:r>
                      <a:endParaRPr kumimoji="0" lang="es-MX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9999" marR="89999" marT="36003" marB="3600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Semiconductores</a:t>
                      </a:r>
                      <a:endParaRPr kumimoji="0" lang="es-MX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9" marR="91439" marT="45723" marB="45723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553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MX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 (.cm)</a:t>
                      </a:r>
                    </a:p>
                  </a:txBody>
                  <a:tcPr marL="91439" marR="91439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r>
                        <a:rPr kumimoji="0" lang="es-ES_tradnl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</a:t>
                      </a:r>
                      <a:endParaRPr kumimoji="0" lang="es-MX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9" marR="91439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r>
                        <a:rPr kumimoji="0" lang="es-ES_tradnl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s-MX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9" marR="91439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r>
                        <a:rPr kumimoji="0" lang="es-ES_tradnl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MX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9" marR="91439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4330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 (cm</a:t>
                      </a:r>
                      <a:r>
                        <a:rPr kumimoji="0" lang="es-ES_tradnl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-3)</a:t>
                      </a:r>
                      <a:endParaRPr kumimoji="0" lang="es-MX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9" marR="91439"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r>
                        <a:rPr kumimoji="0" lang="es-ES_tradnl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kumimoji="0" lang="es-MX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9" marR="91439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r>
                        <a:rPr kumimoji="0" lang="es-ES_tradnl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s-MX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9" marR="91439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_tradnl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r>
                        <a:rPr kumimoji="0" lang="es-ES_tradnl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s-MX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39" marR="91439"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87064" name="Text Box 6"/>
          <p:cNvSpPr txBox="1">
            <a:spLocks noChangeArrowheads="1"/>
          </p:cNvSpPr>
          <p:nvPr/>
        </p:nvSpPr>
        <p:spPr bwMode="auto">
          <a:xfrm>
            <a:off x="574675" y="620713"/>
            <a:ext cx="79581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_tradnl" altLang="es-PE" sz="2000">
                <a:latin typeface="Arial" charset="0"/>
                <a:cs typeface="Arial" charset="0"/>
              </a:rPr>
              <a:t>Según las características principales de los materiales, un clasificación puede ser:</a:t>
            </a:r>
            <a:endParaRPr lang="es-MX" altLang="es-PE" sz="2000">
              <a:latin typeface="Arial" charset="0"/>
              <a:cs typeface="Arial" charset="0"/>
            </a:endParaRPr>
          </a:p>
        </p:txBody>
      </p:sp>
      <p:sp>
        <p:nvSpPr>
          <p:cNvPr id="87065" name="Text Box 65"/>
          <p:cNvSpPr txBox="1">
            <a:spLocks noChangeArrowheads="1"/>
          </p:cNvSpPr>
          <p:nvPr/>
        </p:nvSpPr>
        <p:spPr bwMode="auto">
          <a:xfrm>
            <a:off x="539750" y="3284538"/>
            <a:ext cx="7848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_tradnl" altLang="es-PE" sz="2000">
                <a:latin typeface="Arial" charset="0"/>
                <a:cs typeface="Arial" charset="0"/>
              </a:rPr>
              <a:t>Para romper uno de los enlaces covalentes hay que aplicar una energía de 0,7 eV (Si) ó 1,1 eV (Ge) &gt; </a:t>
            </a:r>
            <a:r>
              <a:rPr lang="es-ES_tradnl" altLang="es-PE" sz="2000" b="1">
                <a:latin typeface="Arial" charset="0"/>
                <a:cs typeface="Arial" charset="0"/>
              </a:rPr>
              <a:t>Energía de ionización.</a:t>
            </a:r>
            <a:r>
              <a:rPr lang="es-ES_tradnl" altLang="es-PE" sz="2000">
                <a:latin typeface="Arial" charset="0"/>
                <a:cs typeface="Arial" charset="0"/>
              </a:rPr>
              <a:t> </a:t>
            </a:r>
            <a:endParaRPr lang="es-MX" altLang="es-PE" sz="2000">
              <a:latin typeface="Arial" charset="0"/>
              <a:cs typeface="Arial" charset="0"/>
            </a:endParaRPr>
          </a:p>
        </p:txBody>
      </p:sp>
      <p:pic>
        <p:nvPicPr>
          <p:cNvPr id="870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149725"/>
            <a:ext cx="4248150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67" name="Text Box 61"/>
          <p:cNvSpPr txBox="1">
            <a:spLocks noChangeArrowheads="1"/>
          </p:cNvSpPr>
          <p:nvPr/>
        </p:nvSpPr>
        <p:spPr bwMode="auto">
          <a:xfrm>
            <a:off x="1908175" y="6092825"/>
            <a:ext cx="3743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_tradnl" altLang="es-PE" sz="1600" b="1">
                <a:latin typeface="Arial" charset="0"/>
                <a:cs typeface="Arial" charset="0"/>
              </a:rPr>
              <a:t>Enlaces covalentes</a:t>
            </a:r>
            <a:endParaRPr lang="es-MX" altLang="es-PE" sz="1600" b="1">
              <a:latin typeface="Arial" charset="0"/>
              <a:cs typeface="Arial" charset="0"/>
            </a:endParaRPr>
          </a:p>
        </p:txBody>
      </p:sp>
      <p:sp>
        <p:nvSpPr>
          <p:cNvPr id="87068" name="6 Rectángulo"/>
          <p:cNvSpPr>
            <a:spLocks noChangeArrowheads="1"/>
          </p:cNvSpPr>
          <p:nvPr/>
        </p:nvSpPr>
        <p:spPr bwMode="auto">
          <a:xfrm>
            <a:off x="4716463" y="4292600"/>
            <a:ext cx="4859337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MX" altLang="es-PE">
                <a:latin typeface="Arial" charset="0"/>
                <a:cs typeface="Arial" charset="0"/>
              </a:rPr>
              <a:t>          </a:t>
            </a:r>
            <a:r>
              <a:rPr lang="es-MX" altLang="es-PE" b="1">
                <a:latin typeface="Arial" charset="0"/>
                <a:cs typeface="Arial" charset="0"/>
              </a:rPr>
              <a:t>COBRE: 	</a:t>
            </a:r>
            <a:r>
              <a:rPr lang="es-MX" altLang="es-PE" b="1">
                <a:latin typeface="Arial" charset="0"/>
                <a:cs typeface="Arial" charset="0"/>
                <a:sym typeface="Symbol" pitchFamily="18" charset="2"/>
              </a:rPr>
              <a:t>  = 10</a:t>
            </a:r>
            <a:r>
              <a:rPr lang="es-MX" altLang="es-PE" b="1" baseline="30000">
                <a:latin typeface="Arial" charset="0"/>
                <a:cs typeface="Arial" charset="0"/>
                <a:sym typeface="Symbol" pitchFamily="18" charset="2"/>
              </a:rPr>
              <a:t>-6</a:t>
            </a:r>
            <a:r>
              <a:rPr lang="es-MX" altLang="es-PE" b="1">
                <a:latin typeface="Arial" charset="0"/>
                <a:cs typeface="Arial" charset="0"/>
                <a:sym typeface="Symbol" pitchFamily="18" charset="2"/>
              </a:rPr>
              <a:t>-cm</a:t>
            </a:r>
          </a:p>
          <a:p>
            <a:pPr algn="just" eaLnBrk="1" hangingPunct="1">
              <a:spcBef>
                <a:spcPct val="50000"/>
              </a:spcBef>
            </a:pPr>
            <a:r>
              <a:rPr lang="es-MX" altLang="es-PE" b="1">
                <a:latin typeface="Arial" charset="0"/>
                <a:cs typeface="Arial" charset="0"/>
              </a:rPr>
              <a:t>             MICA: 	</a:t>
            </a:r>
            <a:r>
              <a:rPr lang="es-MX" altLang="es-PE" b="1">
                <a:latin typeface="Arial" charset="0"/>
                <a:cs typeface="Arial" charset="0"/>
                <a:sym typeface="Symbol" pitchFamily="18" charset="2"/>
              </a:rPr>
              <a:t>  = 10</a:t>
            </a:r>
            <a:r>
              <a:rPr lang="es-MX" altLang="es-PE" b="1" baseline="30000">
                <a:latin typeface="Arial" charset="0"/>
                <a:cs typeface="Arial" charset="0"/>
                <a:sym typeface="Symbol" pitchFamily="18" charset="2"/>
              </a:rPr>
              <a:t>12</a:t>
            </a:r>
            <a:r>
              <a:rPr lang="es-MX" altLang="es-PE" b="1">
                <a:latin typeface="Arial" charset="0"/>
                <a:cs typeface="Arial" charset="0"/>
                <a:sym typeface="Symbol" pitchFamily="18" charset="2"/>
              </a:rPr>
              <a:t>-cm</a:t>
            </a:r>
          </a:p>
          <a:p>
            <a:pPr algn="just" eaLnBrk="1" hangingPunct="1">
              <a:spcBef>
                <a:spcPct val="50000"/>
              </a:spcBef>
            </a:pPr>
            <a:r>
              <a:rPr lang="es-MX" altLang="es-PE" b="1">
                <a:latin typeface="Arial" charset="0"/>
                <a:cs typeface="Arial" charset="0"/>
                <a:sym typeface="Symbol" pitchFamily="18" charset="2"/>
              </a:rPr>
              <a:t>         SILICIO:        =  50x10</a:t>
            </a:r>
            <a:r>
              <a:rPr lang="es-MX" altLang="es-PE" b="1" baseline="30000">
                <a:latin typeface="Arial" charset="0"/>
                <a:cs typeface="Arial" charset="0"/>
                <a:sym typeface="Symbol" pitchFamily="18" charset="2"/>
              </a:rPr>
              <a:t>3</a:t>
            </a:r>
            <a:r>
              <a:rPr lang="es-MX" altLang="es-PE" b="1">
                <a:latin typeface="Arial" charset="0"/>
                <a:cs typeface="Arial" charset="0"/>
                <a:sym typeface="Symbol" pitchFamily="18" charset="2"/>
              </a:rPr>
              <a:t>-cm   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s-MX" altLang="es-PE" b="1">
                <a:latin typeface="Arial" charset="0"/>
                <a:cs typeface="Arial" charset="0"/>
                <a:sym typeface="Symbol" pitchFamily="18" charset="2"/>
              </a:rPr>
              <a:t>   </a:t>
            </a:r>
            <a:r>
              <a:rPr lang="es-MX" altLang="es-PE" b="1">
                <a:latin typeface="Arial" charset="0"/>
                <a:cs typeface="Arial" charset="0"/>
              </a:rPr>
              <a:t>GERMANIO:     </a:t>
            </a:r>
            <a:r>
              <a:rPr lang="es-MX" altLang="es-PE" b="1">
                <a:latin typeface="Arial" charset="0"/>
                <a:cs typeface="Arial" charset="0"/>
                <a:sym typeface="Symbol" pitchFamily="18" charset="2"/>
              </a:rPr>
              <a:t>  =  50 -cm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975"/>
            <a:ext cx="8229600" cy="453072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dirty="0" smtClean="0"/>
              <a:t>   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Para que la conducción de la electricidad sea posible, es necesario que haya electrones que no estén ligados a un enlace determinado (</a:t>
            </a:r>
            <a:r>
              <a:rPr lang="es-E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banda de valencia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), sino que sean capaces de desplazarse por el cristal (</a:t>
            </a:r>
            <a:r>
              <a:rPr lang="es-ES" sz="24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banda de conducción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). La separación entre la banda de valencia y la de conducción se llama </a:t>
            </a:r>
            <a:r>
              <a:rPr lang="es-E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banda prohibida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, porque en ella no puede haber portadores de corriente (la </a:t>
            </a:r>
            <a:r>
              <a:rPr lang="es-PE" sz="2400" dirty="0" smtClean="0">
                <a:latin typeface="Arial" pitchFamily="34" charset="0"/>
                <a:cs typeface="Arial" pitchFamily="34" charset="0"/>
              </a:rPr>
              <a:t>diferencia de energía entre ambas bandas es el </a:t>
            </a:r>
            <a:r>
              <a:rPr lang="es-PE" sz="2400" i="1" dirty="0" smtClean="0">
                <a:latin typeface="Arial" pitchFamily="34" charset="0"/>
                <a:cs typeface="Arial" pitchFamily="34" charset="0"/>
              </a:rPr>
              <a:t>gap de energía semiconductor, </a:t>
            </a:r>
            <a:r>
              <a:rPr lang="es-PE" sz="2400" i="1" dirty="0" err="1" smtClean="0">
                <a:latin typeface="Arial" pitchFamily="34" charset="0"/>
                <a:cs typeface="Arial" pitchFamily="34" charset="0"/>
              </a:rPr>
              <a:t>Eg</a:t>
            </a:r>
            <a:r>
              <a:rPr lang="es-PE" sz="2400" i="1" dirty="0" smtClean="0">
                <a:latin typeface="Arial" pitchFamily="34" charset="0"/>
                <a:cs typeface="Arial" pitchFamily="34" charset="0"/>
              </a:rPr>
              <a:t>).</a:t>
            </a:r>
            <a:endParaRPr lang="es-PE" sz="2000" i="1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    El número de electrones libres de un semiconductor depende de los siguientes factores: calor, luz, campos eléctricos y magnéticos.</a:t>
            </a:r>
            <a:endParaRPr lang="es-CO" sz="24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s-PE" sz="24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400" dirty="0" smtClean="0"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06563"/>
            <a:ext cx="8229600" cy="453072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800" dirty="0" smtClean="0"/>
              <a:t>    </a:t>
            </a:r>
            <a:r>
              <a:rPr kumimoji="1" lang="es-ES_tradnl" sz="2400" dirty="0" smtClean="0">
                <a:latin typeface="Arial" pitchFamily="34" charset="0"/>
                <a:cs typeface="Arial" pitchFamily="34" charset="0"/>
              </a:rPr>
              <a:t>El más importante de los materiales electrónicos es el </a:t>
            </a:r>
            <a:r>
              <a:rPr kumimoji="1" lang="es-ES_tradnl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silicio puro</a:t>
            </a:r>
            <a:r>
              <a:rPr kumimoji="1" lang="es-ES_tradnl" sz="2400" dirty="0" smtClean="0">
                <a:latin typeface="Arial" pitchFamily="34" charset="0"/>
                <a:cs typeface="Arial" pitchFamily="34" charset="0"/>
              </a:rPr>
              <a:t>, al que se puede modificar para cambiar sus características eléctricas. Con estos materiales se han podido crear, fabricar los circuitos integrados que han revolucionado la industria electrónica y de ordenadores.</a:t>
            </a:r>
            <a:endParaRPr lang="es-ES" sz="2800" dirty="0" smtClean="0"/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" sz="2400" dirty="0" smtClean="0">
                <a:latin typeface="Arial" pitchFamily="34" charset="0"/>
                <a:cs typeface="Arial" pitchFamily="34" charset="0"/>
              </a:rPr>
              <a:t>    De un tiempo a esta parte se ha comenzado a emplear también el azufre. La característica común de todos ellos es que son tetravalentes, teniendo el silicio una configuración externa de 3s</a:t>
            </a:r>
            <a:r>
              <a:rPr lang="es-ES" sz="2400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 3p</a:t>
            </a:r>
            <a:r>
              <a:rPr lang="es-ES" sz="2400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s-ES" sz="2400" dirty="0" smtClean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268413"/>
            <a:ext cx="2484438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1" r="6071"/>
          <a:stretch>
            <a:fillRect/>
          </a:stretch>
        </p:blipFill>
        <p:spPr bwMode="auto">
          <a:xfrm>
            <a:off x="5940425" y="1268413"/>
            <a:ext cx="24828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>
            <a:spLocks noChangeArrowheads="1"/>
          </p:cNvSpPr>
          <p:nvPr/>
        </p:nvSpPr>
        <p:spPr bwMode="auto">
          <a:xfrm>
            <a:off x="3995738" y="4005263"/>
            <a:ext cx="4033837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es-ES_tradnl" altLang="es-PE" sz="2000">
                <a:latin typeface="Arial" charset="0"/>
                <a:cs typeface="Arial" charset="0"/>
              </a:rPr>
              <a:t>-Fabricación de componentes electrónicos.</a:t>
            </a:r>
          </a:p>
          <a:p>
            <a:pPr algn="just" eaLnBrk="1" hangingPunct="1"/>
            <a:r>
              <a:rPr lang="es-ES_tradnl" altLang="es-PE" sz="2000">
                <a:latin typeface="Arial" charset="0"/>
                <a:cs typeface="Arial" charset="0"/>
              </a:rPr>
              <a:t>- Construcción de ladrillos, vidrios y otros materiales.</a:t>
            </a:r>
          </a:p>
          <a:p>
            <a:pPr algn="just" eaLnBrk="1" hangingPunct="1">
              <a:buFontTx/>
              <a:buChar char="-"/>
            </a:pPr>
            <a:r>
              <a:rPr lang="es-ES_tradnl" altLang="es-PE" sz="2000">
                <a:latin typeface="Arial" charset="0"/>
                <a:cs typeface="Arial" charset="0"/>
              </a:rPr>
              <a:t>Silicona para implantes médicos.</a:t>
            </a:r>
          </a:p>
          <a:p>
            <a:pPr eaLnBrk="1" hangingPunct="1">
              <a:buFontTx/>
              <a:buChar char="-"/>
            </a:pPr>
            <a:endParaRPr lang="es-ES_tradnl" altLang="es-PE">
              <a:solidFill>
                <a:schemeClr val="accent2"/>
              </a:solidFill>
            </a:endParaRPr>
          </a:p>
        </p:txBody>
      </p:sp>
      <p:pic>
        <p:nvPicPr>
          <p:cNvPr id="5" name="Picture 11" descr="_tier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68413"/>
            <a:ext cx="28067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39750" y="4005263"/>
            <a:ext cx="295275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es-ES_tradnl" altLang="es-PE" sz="2000">
                <a:latin typeface="Arial" charset="0"/>
                <a:cs typeface="Arial" charset="0"/>
              </a:rPr>
              <a:t>Después del </a:t>
            </a:r>
            <a:r>
              <a:rPr lang="es-ES_tradnl" altLang="es-PE" sz="2000" b="1" i="1">
                <a:latin typeface="Arial" charset="0"/>
                <a:cs typeface="Arial" charset="0"/>
              </a:rPr>
              <a:t>oxígeno</a:t>
            </a:r>
            <a:r>
              <a:rPr lang="es-ES_tradnl" altLang="es-PE" sz="2000">
                <a:latin typeface="Arial" charset="0"/>
                <a:cs typeface="Arial" charset="0"/>
              </a:rPr>
              <a:t>, el </a:t>
            </a:r>
            <a:r>
              <a:rPr lang="es-ES_tradnl" altLang="es-PE" sz="2000" b="1" i="1">
                <a:latin typeface="Arial" charset="0"/>
                <a:cs typeface="Arial" charset="0"/>
              </a:rPr>
              <a:t>silicio</a:t>
            </a:r>
            <a:r>
              <a:rPr lang="es-ES_tradnl" altLang="es-PE" sz="2000">
                <a:latin typeface="Arial" charset="0"/>
                <a:cs typeface="Arial" charset="0"/>
              </a:rPr>
              <a:t> es el elemento más abundante en la corteza terrestre en:</a:t>
            </a:r>
          </a:p>
          <a:p>
            <a:pPr algn="just" eaLnBrk="1" hangingPunct="1"/>
            <a:r>
              <a:rPr lang="es-ES_tradnl" altLang="es-PE" sz="2000">
                <a:latin typeface="Arial" charset="0"/>
                <a:cs typeface="Arial" charset="0"/>
              </a:rPr>
              <a:t>arena, cuarzo, granito, arcilla, etc.</a:t>
            </a:r>
          </a:p>
        </p:txBody>
      </p:sp>
      <p:sp>
        <p:nvSpPr>
          <p:cNvPr id="7" name="6 Rectángulo"/>
          <p:cNvSpPr>
            <a:spLocks noChangeArrowheads="1"/>
          </p:cNvSpPr>
          <p:nvPr/>
        </p:nvSpPr>
        <p:spPr bwMode="auto">
          <a:xfrm>
            <a:off x="3779838" y="692150"/>
            <a:ext cx="1293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ES" altLang="es-PE" sz="2400" b="1">
                <a:latin typeface="Arial" charset="0"/>
                <a:cs typeface="Arial" charset="0"/>
              </a:rPr>
              <a:t>SILICIO</a:t>
            </a:r>
            <a:endParaRPr lang="es-ES" altLang="es-PE" sz="24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1143000"/>
            <a:ext cx="4035425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Subtítulo"/>
          <p:cNvSpPr>
            <a:spLocks noGrp="1"/>
          </p:cNvSpPr>
          <p:nvPr>
            <p:ph type="subTitle" sz="quarter" idx="1"/>
          </p:nvPr>
        </p:nvSpPr>
        <p:spPr>
          <a:xfrm>
            <a:off x="714375" y="571500"/>
            <a:ext cx="4429125" cy="5500688"/>
          </a:xfrm>
        </p:spPr>
        <p:txBody>
          <a:bodyPr/>
          <a:lstStyle/>
          <a:p>
            <a:pPr algn="l">
              <a:defRPr/>
            </a:pPr>
            <a:r>
              <a:rPr lang="es-PE" sz="2400" dirty="0" smtClean="0">
                <a:latin typeface="Arial" pitchFamily="34" charset="0"/>
                <a:cs typeface="Arial" pitchFamily="34" charset="0"/>
              </a:rPr>
              <a:t>Ejemplos: Formas de la Sílice</a:t>
            </a:r>
          </a:p>
          <a:p>
            <a:pPr algn="l">
              <a:defRPr/>
            </a:pPr>
            <a:endParaRPr lang="es-PE" sz="2400" dirty="0" smtClean="0"/>
          </a:p>
          <a:p>
            <a:pPr algn="l">
              <a:defRPr/>
            </a:pPr>
            <a:endParaRPr lang="es-PE" sz="2400" dirty="0" smtClean="0"/>
          </a:p>
          <a:p>
            <a:pPr marL="457200" indent="-457200" algn="l">
              <a:defRPr/>
            </a:pPr>
            <a:r>
              <a:rPr lang="es-PE" sz="2400" dirty="0" smtClean="0">
                <a:latin typeface="Arial" pitchFamily="34" charset="0"/>
                <a:cs typeface="Arial" pitchFamily="34" charset="0"/>
              </a:rPr>
              <a:t>a) SiO</a:t>
            </a:r>
            <a:r>
              <a:rPr lang="es-PE" sz="24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s-PE" sz="2400" dirty="0" smtClean="0">
                <a:latin typeface="Arial" pitchFamily="34" charset="0"/>
                <a:cs typeface="Arial" pitchFamily="34" charset="0"/>
              </a:rPr>
              <a:t>  cristalino</a:t>
            </a:r>
          </a:p>
          <a:p>
            <a:pPr marL="457200" indent="-457200" algn="l">
              <a:defRPr/>
            </a:pPr>
            <a:r>
              <a:rPr lang="es-PE" sz="2400" dirty="0" smtClean="0">
                <a:latin typeface="Arial" pitchFamily="34" charset="0"/>
                <a:cs typeface="Arial" pitchFamily="34" charset="0"/>
              </a:rPr>
              <a:t>        Cuarzo</a:t>
            </a:r>
          </a:p>
          <a:p>
            <a:pPr marL="457200" indent="-457200" algn="l">
              <a:defRPr/>
            </a:pPr>
            <a:endParaRPr lang="es-PE" sz="24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l">
              <a:defRPr/>
            </a:pPr>
            <a:endParaRPr lang="es-PE" sz="24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l">
              <a:defRPr/>
            </a:pPr>
            <a:endParaRPr lang="es-PE" sz="24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l">
              <a:defRPr/>
            </a:pPr>
            <a:endParaRPr lang="es-PE" sz="2400" dirty="0" smtClean="0">
              <a:latin typeface="Arial" pitchFamily="34" charset="0"/>
              <a:cs typeface="Arial" pitchFamily="34" charset="0"/>
            </a:endParaRPr>
          </a:p>
          <a:p>
            <a:pPr marL="457200" indent="-457200" algn="l">
              <a:defRPr/>
            </a:pPr>
            <a:r>
              <a:rPr lang="es-PE" sz="2400" dirty="0" smtClean="0">
                <a:latin typeface="Arial" pitchFamily="34" charset="0"/>
                <a:cs typeface="Arial" pitchFamily="34" charset="0"/>
              </a:rPr>
              <a:t>b) SiO</a:t>
            </a:r>
            <a:r>
              <a:rPr lang="es-PE" sz="24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s-PE" sz="2400" dirty="0" smtClean="0">
                <a:latin typeface="Arial" pitchFamily="34" charset="0"/>
                <a:cs typeface="Arial" pitchFamily="34" charset="0"/>
              </a:rPr>
              <a:t>  amorfo</a:t>
            </a:r>
          </a:p>
          <a:p>
            <a:pPr marL="457200" indent="-457200" algn="l">
              <a:defRPr/>
            </a:pPr>
            <a:r>
              <a:rPr lang="es-PE" sz="2400" dirty="0" smtClean="0">
                <a:latin typeface="Arial" pitchFamily="34" charset="0"/>
                <a:cs typeface="Arial" pitchFamily="34" charset="0"/>
              </a:rPr>
              <a:t>        Vidrio</a:t>
            </a:r>
          </a:p>
          <a:p>
            <a:pPr marL="457200" indent="-457200" algn="l">
              <a:defRPr/>
            </a:pPr>
            <a:endParaRPr lang="es-PE" sz="2400" dirty="0" smtClean="0"/>
          </a:p>
          <a:p>
            <a:pPr marL="457200" indent="-457200" algn="l">
              <a:defRPr/>
            </a:pPr>
            <a:endParaRPr lang="es-PE" sz="2400" dirty="0" smtClean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4925" y="549275"/>
            <a:ext cx="4319588" cy="4248150"/>
          </a:xfrm>
          <a:prstGeom prst="rect">
            <a:avLst/>
          </a:prstGeom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Clr>
                <a:schemeClr val="hlink"/>
              </a:buClr>
              <a:buSzPct val="60000"/>
              <a:defRPr/>
            </a:pPr>
            <a:r>
              <a:rPr lang="es-ES_tradnl" sz="2400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s-ES_tradnl" sz="2000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El Silicio: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ES_tradnl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Más utilizado.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ES_tradnl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Material gris quebradizo, con estructura cúbica de diamante.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ES_tradnl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Banda de energía es de 1.1 eV.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ES_tradnl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Ventaja: opera a mayores temperaturas.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Estructura atómica: red cristalina.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Enlaces entre átomos: covalentes.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Electrones de valencia: 4</a:t>
            </a:r>
            <a:endPara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defRPr/>
            </a:pPr>
            <a:endParaRPr lang="es-MX" sz="2000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11638" y="547688"/>
            <a:ext cx="4319587" cy="3960812"/>
          </a:xfrm>
          <a:prstGeom prst="rect">
            <a:avLst/>
          </a:prstGeom>
        </p:spPr>
        <p:txBody>
          <a:bodyPr/>
          <a:lstStyle/>
          <a:p>
            <a:pPr marL="342900" indent="-342900" algn="just" eaLnBrk="0" hangingPunct="0">
              <a:spcBef>
                <a:spcPct val="20000"/>
              </a:spcBef>
              <a:buClr>
                <a:schemeClr val="hlink"/>
              </a:buClr>
              <a:buSzPct val="60000"/>
              <a:defRPr/>
            </a:pPr>
            <a:r>
              <a:rPr lang="es-ES_tradnl" sz="2400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s-ES_tradnl" sz="2000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El Germanio: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ES_tradnl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 muy </a:t>
            </a:r>
            <a:r>
              <a:rPr lang="es-ES_tradnl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usado.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ES_tradnl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Material gris quebradizo, con estructura cúbica de diamante.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ES_tradnl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Banda de energía es de 0.67 eV.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ES_tradnl" kern="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Opera a temperaturas no mayores de 80ºC.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Estructura atómica: red cristalina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Enlaces entre átomos: covalentes</a:t>
            </a: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Electrones de valencia: 4</a:t>
            </a:r>
            <a:endParaRPr lang="es-MX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defRPr/>
            </a:pPr>
            <a:endParaRPr lang="es-MX" sz="2000" dirty="0"/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defRPr/>
            </a:pPr>
            <a:endParaRPr lang="es-MX" sz="2000" dirty="0"/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endParaRPr lang="es-MX" sz="2000" dirty="0"/>
          </a:p>
          <a:p>
            <a:pPr marL="742950" lvl="1" indent="-285750" algn="just" eaLnBrk="0" hangingPunct="0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  <a:defRPr/>
            </a:pPr>
            <a:endParaRPr lang="es-ES_tradnl" sz="2000" kern="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194" name="Object 8"/>
          <p:cNvGraphicFramePr>
            <a:graphicFrameLocks noChangeAspect="1"/>
          </p:cNvGraphicFramePr>
          <p:nvPr/>
        </p:nvGraphicFramePr>
        <p:xfrm>
          <a:off x="5724525" y="4581525"/>
          <a:ext cx="18542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CorelDRAW" r:id="rId3" imgW="2134080" imgH="2070000" progId="">
                  <p:embed/>
                </p:oleObj>
              </mc:Choice>
              <mc:Fallback>
                <p:oleObj name="CorelDRAW" r:id="rId3" imgW="2134080" imgH="20700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4581525"/>
                        <a:ext cx="1854200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9"/>
          <p:cNvGraphicFramePr>
            <a:graphicFrameLocks noChangeAspect="1"/>
          </p:cNvGraphicFramePr>
          <p:nvPr/>
        </p:nvGraphicFramePr>
        <p:xfrm>
          <a:off x="1547813" y="4581525"/>
          <a:ext cx="1790700" cy="169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CorelDRAW" r:id="rId5" imgW="1789920" imgH="1696680" progId="">
                  <p:embed/>
                </p:oleObj>
              </mc:Choice>
              <mc:Fallback>
                <p:oleObj name="CorelDRAW" r:id="rId5" imgW="1789920" imgH="169668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581525"/>
                        <a:ext cx="1790700" cy="169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333375"/>
            <a:ext cx="8229600" cy="1143000"/>
          </a:xfrm>
        </p:spPr>
        <p:txBody>
          <a:bodyPr/>
          <a:lstStyle/>
          <a:p>
            <a:pPr algn="just" eaLnBrk="1" hangingPunct="1">
              <a:defRPr/>
            </a:pPr>
            <a:r>
              <a:rPr lang="es-ES_tradnl" sz="28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ESTRUCTURA DE UN SEMICONDUCTOR</a:t>
            </a:r>
            <a:endParaRPr lang="es-CO" sz="2800" dirty="0" smtClean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114800" cy="4530725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8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Los semiconductores son elementos que tienen en su último orbital entre 2 y 6 electrones de valencia.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    Los semiconductores están formados por arreglos ordenados cristalinos de átomos en los cuales los vecinos más cercanos están unidos por enlaces covalentes.</a:t>
            </a:r>
            <a:endParaRPr lang="es-CO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1140" name="Picture 5" descr="Semiconductor%20intrinsec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628775"/>
            <a:ext cx="3457575" cy="4505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806450" y="404813"/>
            <a:ext cx="8229600" cy="1143000"/>
          </a:xfrm>
        </p:spPr>
        <p:txBody>
          <a:bodyPr/>
          <a:lstStyle/>
          <a:p>
            <a:pPr algn="just" eaLnBrk="1" hangingPunct="1">
              <a:defRPr/>
            </a:pPr>
            <a:r>
              <a:rPr lang="es-ES_tradnl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NIVELES ENERGÉTICOS</a:t>
            </a:r>
            <a:r>
              <a:rPr lang="es-ES_tradnl" sz="4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s-ES" sz="40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8"/>
            <a:ext cx="8229600" cy="4530725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800" dirty="0" smtClean="0"/>
              <a:t>    Mientras más distante se encuentre el electrón del núcleo, mayor es el estado de energía, y cualquier electrón que haya dejado a su átomo, tiene un estado de energía mayor que cualquier electrón en la estructura atómica.</a:t>
            </a:r>
            <a:endParaRPr lang="es-ES" sz="2800" dirty="0" smtClean="0"/>
          </a:p>
        </p:txBody>
      </p:sp>
      <p:grpSp>
        <p:nvGrpSpPr>
          <p:cNvPr id="9221" name="Group 13"/>
          <p:cNvGrpSpPr>
            <a:grpSpLocks/>
          </p:cNvGrpSpPr>
          <p:nvPr/>
        </p:nvGrpSpPr>
        <p:grpSpPr bwMode="auto">
          <a:xfrm>
            <a:off x="2268538" y="3933825"/>
            <a:ext cx="2159000" cy="2160588"/>
            <a:chOff x="662" y="2619"/>
            <a:chExt cx="1067" cy="1122"/>
          </a:xfrm>
        </p:grpSpPr>
        <p:sp>
          <p:nvSpPr>
            <p:cNvPr id="9222" name="Rectangle 5"/>
            <p:cNvSpPr>
              <a:spLocks noChangeArrowheads="1"/>
            </p:cNvSpPr>
            <p:nvPr/>
          </p:nvSpPr>
          <p:spPr bwMode="auto">
            <a:xfrm>
              <a:off x="689" y="2913"/>
              <a:ext cx="931" cy="28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223" name="Rectangle 6"/>
            <p:cNvSpPr>
              <a:spLocks noChangeArrowheads="1"/>
            </p:cNvSpPr>
            <p:nvPr/>
          </p:nvSpPr>
          <p:spPr bwMode="auto">
            <a:xfrm>
              <a:off x="693" y="3459"/>
              <a:ext cx="931" cy="282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224" name="Text Box 7"/>
            <p:cNvSpPr txBox="1">
              <a:spLocks noChangeArrowheads="1"/>
            </p:cNvSpPr>
            <p:nvPr/>
          </p:nvSpPr>
          <p:spPr bwMode="auto">
            <a:xfrm>
              <a:off x="662" y="2923"/>
              <a:ext cx="1067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200">
                  <a:solidFill>
                    <a:srgbClr val="000000"/>
                  </a:solidFill>
                </a:rPr>
                <a:t>Banda de conducción</a:t>
              </a:r>
              <a:endParaRPr lang="es-ES" altLang="es-PE" sz="1200">
                <a:solidFill>
                  <a:srgbClr val="000000"/>
                </a:solidFill>
              </a:endParaRPr>
            </a:p>
          </p:txBody>
        </p:sp>
        <p:sp>
          <p:nvSpPr>
            <p:cNvPr id="9225" name="Text Box 9"/>
            <p:cNvSpPr txBox="1">
              <a:spLocks noChangeArrowheads="1"/>
            </p:cNvSpPr>
            <p:nvPr/>
          </p:nvSpPr>
          <p:spPr bwMode="auto">
            <a:xfrm>
              <a:off x="734" y="3528"/>
              <a:ext cx="95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200">
                  <a:solidFill>
                    <a:srgbClr val="000000"/>
                  </a:solidFill>
                </a:rPr>
                <a:t>Banda de valencia</a:t>
              </a:r>
              <a:endParaRPr lang="es-ES" altLang="es-PE" sz="1200">
                <a:solidFill>
                  <a:srgbClr val="000000"/>
                </a:solidFill>
              </a:endParaRPr>
            </a:p>
          </p:txBody>
        </p:sp>
        <p:sp>
          <p:nvSpPr>
            <p:cNvPr id="9226" name="Rectangle 10"/>
            <p:cNvSpPr>
              <a:spLocks noChangeArrowheads="1"/>
            </p:cNvSpPr>
            <p:nvPr/>
          </p:nvSpPr>
          <p:spPr bwMode="auto">
            <a:xfrm>
              <a:off x="693" y="3177"/>
              <a:ext cx="931" cy="282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227" name="Text Box 8"/>
            <p:cNvSpPr txBox="1">
              <a:spLocks noChangeArrowheads="1"/>
            </p:cNvSpPr>
            <p:nvPr/>
          </p:nvSpPr>
          <p:spPr bwMode="auto">
            <a:xfrm>
              <a:off x="756" y="3222"/>
              <a:ext cx="95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200">
                  <a:solidFill>
                    <a:srgbClr val="000000"/>
                  </a:solidFill>
                </a:rPr>
                <a:t>Banda prohibida</a:t>
              </a:r>
              <a:endParaRPr lang="es-ES" altLang="es-PE" sz="1200">
                <a:solidFill>
                  <a:srgbClr val="000000"/>
                </a:solidFill>
              </a:endParaRPr>
            </a:p>
          </p:txBody>
        </p:sp>
        <p:sp>
          <p:nvSpPr>
            <p:cNvPr id="9228" name="Line 11"/>
            <p:cNvSpPr>
              <a:spLocks noChangeShapeType="1"/>
            </p:cNvSpPr>
            <p:nvPr/>
          </p:nvSpPr>
          <p:spPr bwMode="auto">
            <a:xfrm flipV="1">
              <a:off x="693" y="2619"/>
              <a:ext cx="0" cy="1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PE"/>
            </a:p>
          </p:txBody>
        </p:sp>
        <p:sp>
          <p:nvSpPr>
            <p:cNvPr id="9229" name="Text Box 12"/>
            <p:cNvSpPr txBox="1">
              <a:spLocks noChangeArrowheads="1"/>
            </p:cNvSpPr>
            <p:nvPr/>
          </p:nvSpPr>
          <p:spPr bwMode="auto">
            <a:xfrm>
              <a:off x="684" y="2619"/>
              <a:ext cx="51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400">
                  <a:solidFill>
                    <a:srgbClr val="000000"/>
                  </a:solidFill>
                </a:rPr>
                <a:t>Energía</a:t>
              </a:r>
              <a:endParaRPr lang="es-ES" altLang="es-PE" sz="14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9218" name="Object 8"/>
          <p:cNvGraphicFramePr>
            <a:graphicFrameLocks noChangeAspect="1"/>
          </p:cNvGraphicFramePr>
          <p:nvPr/>
        </p:nvGraphicFramePr>
        <p:xfrm>
          <a:off x="5435600" y="3860800"/>
          <a:ext cx="21336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CorelDRAW" r:id="rId3" imgW="2134080" imgH="2070000" progId="">
                  <p:embed/>
                </p:oleObj>
              </mc:Choice>
              <mc:Fallback>
                <p:oleObj name="CorelDRAW" r:id="rId3" imgW="2134080" imgH="20700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860800"/>
                        <a:ext cx="2133600" cy="207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0"/>
          <p:cNvSpPr txBox="1">
            <a:spLocks noChangeArrowheads="1"/>
          </p:cNvSpPr>
          <p:nvPr/>
        </p:nvSpPr>
        <p:spPr bwMode="auto">
          <a:xfrm>
            <a:off x="3581400" y="692150"/>
            <a:ext cx="2430463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_tradnl" altLang="es-PE">
                <a:latin typeface="Arial" charset="0"/>
                <a:cs typeface="Arial" charset="0"/>
              </a:rPr>
              <a:t>1 eV  = 1,6 x 10</a:t>
            </a:r>
            <a:r>
              <a:rPr lang="es-ES_tradnl" altLang="es-PE" baseline="30000">
                <a:latin typeface="Arial" charset="0"/>
                <a:cs typeface="Arial" charset="0"/>
              </a:rPr>
              <a:t>-19</a:t>
            </a:r>
            <a:r>
              <a:rPr lang="es-ES_tradnl" altLang="es-PE">
                <a:latin typeface="Arial" charset="0"/>
                <a:cs typeface="Arial" charset="0"/>
              </a:rPr>
              <a:t> J</a:t>
            </a:r>
          </a:p>
          <a:p>
            <a:pPr algn="just" eaLnBrk="1" hangingPunct="1">
              <a:spcBef>
                <a:spcPct val="50000"/>
              </a:spcBef>
            </a:pPr>
            <a:r>
              <a:rPr lang="es-ES_tradnl" altLang="es-PE">
                <a:latin typeface="Arial" charset="0"/>
                <a:cs typeface="Arial" charset="0"/>
              </a:rPr>
              <a:t>Eg  =  1,1 eV (Si)</a:t>
            </a:r>
          </a:p>
          <a:p>
            <a:pPr algn="just" eaLnBrk="1" hangingPunct="1">
              <a:spcBef>
                <a:spcPct val="50000"/>
              </a:spcBef>
            </a:pPr>
            <a:r>
              <a:rPr lang="es-ES_tradnl" altLang="es-PE">
                <a:latin typeface="Arial" charset="0"/>
                <a:cs typeface="Arial" charset="0"/>
              </a:rPr>
              <a:t>Eg  =  0,67 eV (Ge)</a:t>
            </a:r>
          </a:p>
          <a:p>
            <a:pPr algn="just" eaLnBrk="1" hangingPunct="1">
              <a:spcBef>
                <a:spcPct val="50000"/>
              </a:spcBef>
            </a:pPr>
            <a:r>
              <a:rPr lang="es-ES_tradnl" altLang="es-PE">
                <a:latin typeface="Arial" charset="0"/>
                <a:cs typeface="Arial" charset="0"/>
              </a:rPr>
              <a:t>Eg  =  1,41 eV (GaAs)</a:t>
            </a:r>
            <a:endParaRPr lang="es-ES" altLang="es-PE">
              <a:latin typeface="Arial" charset="0"/>
              <a:cs typeface="Arial" charset="0"/>
            </a:endParaRPr>
          </a:p>
        </p:txBody>
      </p:sp>
      <p:grpSp>
        <p:nvGrpSpPr>
          <p:cNvPr id="92163" name="Group 79"/>
          <p:cNvGrpSpPr>
            <a:grpSpLocks/>
          </p:cNvGrpSpPr>
          <p:nvPr/>
        </p:nvGrpSpPr>
        <p:grpSpPr bwMode="auto">
          <a:xfrm>
            <a:off x="611188" y="2997200"/>
            <a:ext cx="8169275" cy="2913063"/>
            <a:chOff x="631" y="2116"/>
            <a:chExt cx="4953" cy="1637"/>
          </a:xfrm>
        </p:grpSpPr>
        <p:sp>
          <p:nvSpPr>
            <p:cNvPr id="92168" name="Rectangle 3"/>
            <p:cNvSpPr>
              <a:spLocks noChangeArrowheads="1"/>
            </p:cNvSpPr>
            <p:nvPr/>
          </p:nvSpPr>
          <p:spPr bwMode="auto">
            <a:xfrm>
              <a:off x="666" y="2394"/>
              <a:ext cx="931" cy="28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2169" name="Rectangle 4"/>
            <p:cNvSpPr>
              <a:spLocks noChangeArrowheads="1"/>
            </p:cNvSpPr>
            <p:nvPr/>
          </p:nvSpPr>
          <p:spPr bwMode="auto">
            <a:xfrm>
              <a:off x="666" y="3354"/>
              <a:ext cx="931" cy="282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2170" name="Text Box 5"/>
            <p:cNvSpPr txBox="1">
              <a:spLocks noChangeArrowheads="1"/>
            </p:cNvSpPr>
            <p:nvPr/>
          </p:nvSpPr>
          <p:spPr bwMode="auto">
            <a:xfrm>
              <a:off x="631" y="2368"/>
              <a:ext cx="106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200">
                  <a:solidFill>
                    <a:srgbClr val="000000"/>
                  </a:solidFill>
                </a:rPr>
                <a:t>Banda de conducción</a:t>
              </a:r>
              <a:endParaRPr lang="es-ES" altLang="es-PE" sz="1200">
                <a:solidFill>
                  <a:srgbClr val="000000"/>
                </a:solidFill>
              </a:endParaRPr>
            </a:p>
          </p:txBody>
        </p:sp>
        <p:sp>
          <p:nvSpPr>
            <p:cNvPr id="92171" name="Text Box 6"/>
            <p:cNvSpPr txBox="1">
              <a:spLocks noChangeArrowheads="1"/>
            </p:cNvSpPr>
            <p:nvPr/>
          </p:nvSpPr>
          <p:spPr bwMode="auto">
            <a:xfrm>
              <a:off x="693" y="3499"/>
              <a:ext cx="95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200">
                  <a:solidFill>
                    <a:srgbClr val="000000"/>
                  </a:solidFill>
                </a:rPr>
                <a:t>Banda de valencia</a:t>
              </a:r>
              <a:endParaRPr lang="es-ES" altLang="es-PE" sz="1200">
                <a:solidFill>
                  <a:srgbClr val="000000"/>
                </a:solidFill>
              </a:endParaRPr>
            </a:p>
          </p:txBody>
        </p:sp>
        <p:sp>
          <p:nvSpPr>
            <p:cNvPr id="92172" name="Rectangle 7"/>
            <p:cNvSpPr>
              <a:spLocks noChangeArrowheads="1"/>
            </p:cNvSpPr>
            <p:nvPr/>
          </p:nvSpPr>
          <p:spPr bwMode="auto">
            <a:xfrm>
              <a:off x="666" y="2676"/>
              <a:ext cx="931" cy="67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2173" name="Text Box 8"/>
            <p:cNvSpPr txBox="1">
              <a:spLocks noChangeArrowheads="1"/>
            </p:cNvSpPr>
            <p:nvPr/>
          </p:nvSpPr>
          <p:spPr bwMode="auto">
            <a:xfrm>
              <a:off x="729" y="3216"/>
              <a:ext cx="95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200">
                  <a:solidFill>
                    <a:srgbClr val="000000"/>
                  </a:solidFill>
                </a:rPr>
                <a:t>Banda prohibida</a:t>
              </a:r>
              <a:endParaRPr lang="es-ES" altLang="es-PE" sz="1200">
                <a:solidFill>
                  <a:srgbClr val="000000"/>
                </a:solidFill>
              </a:endParaRPr>
            </a:p>
          </p:txBody>
        </p:sp>
        <p:sp>
          <p:nvSpPr>
            <p:cNvPr id="92174" name="Line 9"/>
            <p:cNvSpPr>
              <a:spLocks noChangeShapeType="1"/>
            </p:cNvSpPr>
            <p:nvPr/>
          </p:nvSpPr>
          <p:spPr bwMode="auto">
            <a:xfrm flipV="1">
              <a:off x="666" y="2118"/>
              <a:ext cx="0" cy="1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PE"/>
            </a:p>
          </p:txBody>
        </p:sp>
        <p:sp>
          <p:nvSpPr>
            <p:cNvPr id="92175" name="Text Box 10"/>
            <p:cNvSpPr txBox="1">
              <a:spLocks noChangeArrowheads="1"/>
            </p:cNvSpPr>
            <p:nvPr/>
          </p:nvSpPr>
          <p:spPr bwMode="auto">
            <a:xfrm>
              <a:off x="657" y="2118"/>
              <a:ext cx="51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400" dirty="0">
                  <a:solidFill>
                    <a:srgbClr val="FF99FF"/>
                  </a:solidFill>
                </a:rPr>
                <a:t>Energía</a:t>
              </a:r>
              <a:endParaRPr lang="es-ES" altLang="es-PE" sz="1400" dirty="0">
                <a:solidFill>
                  <a:srgbClr val="FF99FF"/>
                </a:solidFill>
              </a:endParaRPr>
            </a:p>
          </p:txBody>
        </p:sp>
        <p:grpSp>
          <p:nvGrpSpPr>
            <p:cNvPr id="92176" name="Group 17"/>
            <p:cNvGrpSpPr>
              <a:grpSpLocks/>
            </p:cNvGrpSpPr>
            <p:nvPr/>
          </p:nvGrpSpPr>
          <p:grpSpPr bwMode="auto">
            <a:xfrm>
              <a:off x="756" y="3425"/>
              <a:ext cx="741" cy="58"/>
              <a:chOff x="729" y="3443"/>
              <a:chExt cx="741" cy="58"/>
            </a:xfrm>
          </p:grpSpPr>
          <p:sp>
            <p:nvSpPr>
              <p:cNvPr id="92221" name="Oval 11"/>
              <p:cNvSpPr>
                <a:spLocks noChangeArrowheads="1"/>
              </p:cNvSpPr>
              <p:nvPr/>
            </p:nvSpPr>
            <p:spPr bwMode="auto">
              <a:xfrm>
                <a:off x="729" y="3443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22" name="Oval 12"/>
              <p:cNvSpPr>
                <a:spLocks noChangeArrowheads="1"/>
              </p:cNvSpPr>
              <p:nvPr/>
            </p:nvSpPr>
            <p:spPr bwMode="auto">
              <a:xfrm>
                <a:off x="864" y="3444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23" name="Oval 13"/>
              <p:cNvSpPr>
                <a:spLocks noChangeArrowheads="1"/>
              </p:cNvSpPr>
              <p:nvPr/>
            </p:nvSpPr>
            <p:spPr bwMode="auto">
              <a:xfrm>
                <a:off x="1008" y="3445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24" name="Oval 14"/>
              <p:cNvSpPr>
                <a:spLocks noChangeArrowheads="1"/>
              </p:cNvSpPr>
              <p:nvPr/>
            </p:nvSpPr>
            <p:spPr bwMode="auto">
              <a:xfrm>
                <a:off x="1143" y="3443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25" name="Oval 15"/>
              <p:cNvSpPr>
                <a:spLocks noChangeArrowheads="1"/>
              </p:cNvSpPr>
              <p:nvPr/>
            </p:nvSpPr>
            <p:spPr bwMode="auto">
              <a:xfrm>
                <a:off x="1278" y="3445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26" name="Oval 16"/>
              <p:cNvSpPr>
                <a:spLocks noChangeArrowheads="1"/>
              </p:cNvSpPr>
              <p:nvPr/>
            </p:nvSpPr>
            <p:spPr bwMode="auto">
              <a:xfrm>
                <a:off x="1407" y="3443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</p:grpSp>
        <p:sp>
          <p:nvSpPr>
            <p:cNvPr id="92177" name="Line 18"/>
            <p:cNvSpPr>
              <a:spLocks noChangeShapeType="1"/>
            </p:cNvSpPr>
            <p:nvPr/>
          </p:nvSpPr>
          <p:spPr bwMode="auto">
            <a:xfrm>
              <a:off x="729" y="2676"/>
              <a:ext cx="0" cy="6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PE"/>
            </a:p>
          </p:txBody>
        </p:sp>
        <p:sp>
          <p:nvSpPr>
            <p:cNvPr id="92178" name="Text Box 19"/>
            <p:cNvSpPr txBox="1">
              <a:spLocks noChangeArrowheads="1"/>
            </p:cNvSpPr>
            <p:nvPr/>
          </p:nvSpPr>
          <p:spPr bwMode="auto">
            <a:xfrm>
              <a:off x="702" y="2907"/>
              <a:ext cx="59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200"/>
                <a:t>Eg &gt; 5 eV</a:t>
              </a:r>
              <a:endParaRPr lang="es-ES" altLang="es-PE" sz="1200"/>
            </a:p>
          </p:txBody>
        </p:sp>
        <p:sp>
          <p:nvSpPr>
            <p:cNvPr id="92179" name="Rectangle 21"/>
            <p:cNvSpPr>
              <a:spLocks noChangeArrowheads="1"/>
            </p:cNvSpPr>
            <p:nvPr/>
          </p:nvSpPr>
          <p:spPr bwMode="auto">
            <a:xfrm>
              <a:off x="2370" y="2394"/>
              <a:ext cx="931" cy="28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2180" name="Rectangle 22"/>
            <p:cNvSpPr>
              <a:spLocks noChangeArrowheads="1"/>
            </p:cNvSpPr>
            <p:nvPr/>
          </p:nvSpPr>
          <p:spPr bwMode="auto">
            <a:xfrm>
              <a:off x="2370" y="2983"/>
              <a:ext cx="931" cy="282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2181" name="Text Box 23"/>
            <p:cNvSpPr txBox="1">
              <a:spLocks noChangeArrowheads="1"/>
            </p:cNvSpPr>
            <p:nvPr/>
          </p:nvSpPr>
          <p:spPr bwMode="auto">
            <a:xfrm>
              <a:off x="2361" y="2368"/>
              <a:ext cx="103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200">
                  <a:solidFill>
                    <a:srgbClr val="000000"/>
                  </a:solidFill>
                </a:rPr>
                <a:t>Banda de conducción</a:t>
              </a:r>
              <a:endParaRPr lang="es-ES" altLang="es-PE" sz="1200">
                <a:solidFill>
                  <a:srgbClr val="000000"/>
                </a:solidFill>
              </a:endParaRPr>
            </a:p>
          </p:txBody>
        </p:sp>
        <p:sp>
          <p:nvSpPr>
            <p:cNvPr id="92182" name="Text Box 24"/>
            <p:cNvSpPr txBox="1">
              <a:spLocks noChangeArrowheads="1"/>
            </p:cNvSpPr>
            <p:nvPr/>
          </p:nvSpPr>
          <p:spPr bwMode="auto">
            <a:xfrm>
              <a:off x="2397" y="3128"/>
              <a:ext cx="95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200">
                  <a:solidFill>
                    <a:srgbClr val="000000"/>
                  </a:solidFill>
                </a:rPr>
                <a:t>Banda de valencia</a:t>
              </a:r>
              <a:endParaRPr lang="es-ES" altLang="es-PE" sz="1200">
                <a:solidFill>
                  <a:srgbClr val="000000"/>
                </a:solidFill>
              </a:endParaRPr>
            </a:p>
          </p:txBody>
        </p:sp>
        <p:sp>
          <p:nvSpPr>
            <p:cNvPr id="92183" name="Rectangle 25"/>
            <p:cNvSpPr>
              <a:spLocks noChangeArrowheads="1"/>
            </p:cNvSpPr>
            <p:nvPr/>
          </p:nvSpPr>
          <p:spPr bwMode="auto">
            <a:xfrm>
              <a:off x="2370" y="2676"/>
              <a:ext cx="931" cy="30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2184" name="Text Box 26"/>
            <p:cNvSpPr txBox="1">
              <a:spLocks noChangeArrowheads="1"/>
            </p:cNvSpPr>
            <p:nvPr/>
          </p:nvSpPr>
          <p:spPr bwMode="auto">
            <a:xfrm>
              <a:off x="2433" y="2845"/>
              <a:ext cx="95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200">
                  <a:solidFill>
                    <a:srgbClr val="000000"/>
                  </a:solidFill>
                </a:rPr>
                <a:t>Banda prohibida</a:t>
              </a:r>
              <a:endParaRPr lang="es-ES" altLang="es-PE" sz="1200">
                <a:solidFill>
                  <a:srgbClr val="000000"/>
                </a:solidFill>
              </a:endParaRPr>
            </a:p>
          </p:txBody>
        </p:sp>
        <p:sp>
          <p:nvSpPr>
            <p:cNvPr id="92185" name="Line 27"/>
            <p:cNvSpPr>
              <a:spLocks noChangeShapeType="1"/>
            </p:cNvSpPr>
            <p:nvPr/>
          </p:nvSpPr>
          <p:spPr bwMode="auto">
            <a:xfrm flipV="1">
              <a:off x="2370" y="2173"/>
              <a:ext cx="0" cy="6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PE"/>
            </a:p>
          </p:txBody>
        </p:sp>
        <p:sp>
          <p:nvSpPr>
            <p:cNvPr id="92186" name="Text Box 28"/>
            <p:cNvSpPr txBox="1">
              <a:spLocks noChangeArrowheads="1"/>
            </p:cNvSpPr>
            <p:nvPr/>
          </p:nvSpPr>
          <p:spPr bwMode="auto">
            <a:xfrm>
              <a:off x="2370" y="2116"/>
              <a:ext cx="51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400" dirty="0">
                  <a:solidFill>
                    <a:srgbClr val="FF99FF"/>
                  </a:solidFill>
                </a:rPr>
                <a:t>Energía</a:t>
              </a:r>
              <a:endParaRPr lang="es-ES" altLang="es-PE" sz="1400" dirty="0">
                <a:solidFill>
                  <a:srgbClr val="FF99FF"/>
                </a:solidFill>
              </a:endParaRPr>
            </a:p>
          </p:txBody>
        </p:sp>
        <p:grpSp>
          <p:nvGrpSpPr>
            <p:cNvPr id="92187" name="Group 29"/>
            <p:cNvGrpSpPr>
              <a:grpSpLocks/>
            </p:cNvGrpSpPr>
            <p:nvPr/>
          </p:nvGrpSpPr>
          <p:grpSpPr bwMode="auto">
            <a:xfrm>
              <a:off x="2460" y="3054"/>
              <a:ext cx="741" cy="58"/>
              <a:chOff x="729" y="3443"/>
              <a:chExt cx="741" cy="58"/>
            </a:xfrm>
          </p:grpSpPr>
          <p:sp>
            <p:nvSpPr>
              <p:cNvPr id="92215" name="Oval 30"/>
              <p:cNvSpPr>
                <a:spLocks noChangeArrowheads="1"/>
              </p:cNvSpPr>
              <p:nvPr/>
            </p:nvSpPr>
            <p:spPr bwMode="auto">
              <a:xfrm>
                <a:off x="729" y="3443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16" name="Oval 31"/>
              <p:cNvSpPr>
                <a:spLocks noChangeArrowheads="1"/>
              </p:cNvSpPr>
              <p:nvPr/>
            </p:nvSpPr>
            <p:spPr bwMode="auto">
              <a:xfrm>
                <a:off x="864" y="3444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17" name="Oval 32"/>
              <p:cNvSpPr>
                <a:spLocks noChangeArrowheads="1"/>
              </p:cNvSpPr>
              <p:nvPr/>
            </p:nvSpPr>
            <p:spPr bwMode="auto">
              <a:xfrm>
                <a:off x="1008" y="3445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18" name="Oval 33"/>
              <p:cNvSpPr>
                <a:spLocks noChangeArrowheads="1"/>
              </p:cNvSpPr>
              <p:nvPr/>
            </p:nvSpPr>
            <p:spPr bwMode="auto">
              <a:xfrm>
                <a:off x="1143" y="3443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19" name="Oval 34"/>
              <p:cNvSpPr>
                <a:spLocks noChangeArrowheads="1"/>
              </p:cNvSpPr>
              <p:nvPr/>
            </p:nvSpPr>
            <p:spPr bwMode="auto">
              <a:xfrm>
                <a:off x="1278" y="3445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20" name="Oval 35"/>
              <p:cNvSpPr>
                <a:spLocks noChangeArrowheads="1"/>
              </p:cNvSpPr>
              <p:nvPr/>
            </p:nvSpPr>
            <p:spPr bwMode="auto">
              <a:xfrm>
                <a:off x="1407" y="3443"/>
                <a:ext cx="63" cy="5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</p:grpSp>
        <p:sp>
          <p:nvSpPr>
            <p:cNvPr id="92188" name="Line 36"/>
            <p:cNvSpPr>
              <a:spLocks noChangeShapeType="1"/>
            </p:cNvSpPr>
            <p:nvPr/>
          </p:nvSpPr>
          <p:spPr bwMode="auto">
            <a:xfrm>
              <a:off x="2433" y="2676"/>
              <a:ext cx="0" cy="2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PE"/>
            </a:p>
          </p:txBody>
        </p:sp>
        <p:sp>
          <p:nvSpPr>
            <p:cNvPr id="92189" name="Text Box 37"/>
            <p:cNvSpPr txBox="1">
              <a:spLocks noChangeArrowheads="1"/>
            </p:cNvSpPr>
            <p:nvPr/>
          </p:nvSpPr>
          <p:spPr bwMode="auto">
            <a:xfrm>
              <a:off x="2415" y="2725"/>
              <a:ext cx="2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s-ES_tradnl" altLang="es-PE" sz="1200"/>
                <a:t>Eg</a:t>
              </a:r>
              <a:endParaRPr lang="es-ES" altLang="es-PE" sz="1200"/>
            </a:p>
          </p:txBody>
        </p:sp>
        <p:sp>
          <p:nvSpPr>
            <p:cNvPr id="92190" name="Oval 39"/>
            <p:cNvSpPr>
              <a:spLocks noChangeArrowheads="1"/>
            </p:cNvSpPr>
            <p:nvPr/>
          </p:nvSpPr>
          <p:spPr bwMode="auto">
            <a:xfrm>
              <a:off x="2460" y="2541"/>
              <a:ext cx="63" cy="5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2191" name="Oval 42"/>
            <p:cNvSpPr>
              <a:spLocks noChangeArrowheads="1"/>
            </p:cNvSpPr>
            <p:nvPr/>
          </p:nvSpPr>
          <p:spPr bwMode="auto">
            <a:xfrm>
              <a:off x="2797" y="2541"/>
              <a:ext cx="63" cy="5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sp>
          <p:nvSpPr>
            <p:cNvPr id="92192" name="Oval 44"/>
            <p:cNvSpPr>
              <a:spLocks noChangeArrowheads="1"/>
            </p:cNvSpPr>
            <p:nvPr/>
          </p:nvSpPr>
          <p:spPr bwMode="auto">
            <a:xfrm>
              <a:off x="3138" y="2541"/>
              <a:ext cx="63" cy="5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endParaRPr lang="es-ES" altLang="es-PE"/>
            </a:p>
          </p:txBody>
        </p:sp>
        <p:grpSp>
          <p:nvGrpSpPr>
            <p:cNvPr id="92193" name="Group 70"/>
            <p:cNvGrpSpPr>
              <a:grpSpLocks/>
            </p:cNvGrpSpPr>
            <p:nvPr/>
          </p:nvGrpSpPr>
          <p:grpSpPr bwMode="auto">
            <a:xfrm>
              <a:off x="3945" y="2149"/>
              <a:ext cx="1040" cy="782"/>
              <a:chOff x="3981" y="2894"/>
              <a:chExt cx="1040" cy="782"/>
            </a:xfrm>
          </p:grpSpPr>
          <p:sp>
            <p:nvSpPr>
              <p:cNvPr id="92201" name="Rectangle 46"/>
              <p:cNvSpPr>
                <a:spLocks noChangeArrowheads="1"/>
              </p:cNvSpPr>
              <p:nvPr/>
            </p:nvSpPr>
            <p:spPr bwMode="auto">
              <a:xfrm>
                <a:off x="3990" y="3140"/>
                <a:ext cx="931" cy="28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02" name="Rectangle 47"/>
              <p:cNvSpPr>
                <a:spLocks noChangeArrowheads="1"/>
              </p:cNvSpPr>
              <p:nvPr/>
            </p:nvSpPr>
            <p:spPr bwMode="auto">
              <a:xfrm>
                <a:off x="3990" y="3358"/>
                <a:ext cx="931" cy="282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  <p:sp>
            <p:nvSpPr>
              <p:cNvPr id="92203" name="Text Box 48"/>
              <p:cNvSpPr txBox="1">
                <a:spLocks noChangeArrowheads="1"/>
              </p:cNvSpPr>
              <p:nvPr/>
            </p:nvSpPr>
            <p:spPr bwMode="auto">
              <a:xfrm>
                <a:off x="3981" y="3116"/>
                <a:ext cx="104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_tradnl" altLang="es-PE" sz="1200">
                    <a:solidFill>
                      <a:srgbClr val="000000"/>
                    </a:solidFill>
                  </a:rPr>
                  <a:t>Banda de conducción</a:t>
                </a:r>
                <a:endParaRPr lang="es-ES" altLang="es-PE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204" name="Text Box 49"/>
              <p:cNvSpPr txBox="1">
                <a:spLocks noChangeArrowheads="1"/>
              </p:cNvSpPr>
              <p:nvPr/>
            </p:nvSpPr>
            <p:spPr bwMode="auto">
              <a:xfrm>
                <a:off x="4017" y="3503"/>
                <a:ext cx="95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_tradnl" altLang="es-PE" sz="1200">
                    <a:solidFill>
                      <a:srgbClr val="000000"/>
                    </a:solidFill>
                  </a:rPr>
                  <a:t>Banda de valencia</a:t>
                </a:r>
                <a:endParaRPr lang="es-ES" altLang="es-PE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205" name="Line 52"/>
              <p:cNvSpPr>
                <a:spLocks noChangeShapeType="1"/>
              </p:cNvSpPr>
              <p:nvPr/>
            </p:nvSpPr>
            <p:spPr bwMode="auto">
              <a:xfrm flipV="1">
                <a:off x="3990" y="2965"/>
                <a:ext cx="0" cy="2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s-PE"/>
              </a:p>
            </p:txBody>
          </p:sp>
          <p:sp>
            <p:nvSpPr>
              <p:cNvPr id="92206" name="Text Box 53"/>
              <p:cNvSpPr txBox="1">
                <a:spLocks noChangeArrowheads="1"/>
              </p:cNvSpPr>
              <p:nvPr/>
            </p:nvSpPr>
            <p:spPr bwMode="auto">
              <a:xfrm>
                <a:off x="3981" y="2894"/>
                <a:ext cx="513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s-ES_tradnl" altLang="es-PE" sz="1400" dirty="0">
                    <a:solidFill>
                      <a:srgbClr val="FF99FF"/>
                    </a:solidFill>
                  </a:rPr>
                  <a:t>Energía</a:t>
                </a:r>
                <a:endParaRPr lang="es-ES" altLang="es-PE" sz="1400" dirty="0">
                  <a:solidFill>
                    <a:srgbClr val="FF99FF"/>
                  </a:solidFill>
                </a:endParaRPr>
              </a:p>
            </p:txBody>
          </p:sp>
          <p:grpSp>
            <p:nvGrpSpPr>
              <p:cNvPr id="92207" name="Group 54"/>
              <p:cNvGrpSpPr>
                <a:grpSpLocks/>
              </p:cNvGrpSpPr>
              <p:nvPr/>
            </p:nvGrpSpPr>
            <p:grpSpPr bwMode="auto">
              <a:xfrm>
                <a:off x="4080" y="3258"/>
                <a:ext cx="741" cy="58"/>
                <a:chOff x="729" y="3443"/>
                <a:chExt cx="741" cy="58"/>
              </a:xfrm>
            </p:grpSpPr>
            <p:sp>
              <p:nvSpPr>
                <p:cNvPr id="92209" name="Oval 55"/>
                <p:cNvSpPr>
                  <a:spLocks noChangeArrowheads="1"/>
                </p:cNvSpPr>
                <p:nvPr/>
              </p:nvSpPr>
              <p:spPr bwMode="auto">
                <a:xfrm>
                  <a:off x="729" y="3443"/>
                  <a:ext cx="63" cy="5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pPr eaLnBrk="1" hangingPunct="1"/>
                  <a:endParaRPr lang="es-ES" altLang="es-PE"/>
                </a:p>
              </p:txBody>
            </p:sp>
            <p:sp>
              <p:nvSpPr>
                <p:cNvPr id="92210" name="Oval 56"/>
                <p:cNvSpPr>
                  <a:spLocks noChangeArrowheads="1"/>
                </p:cNvSpPr>
                <p:nvPr/>
              </p:nvSpPr>
              <p:spPr bwMode="auto">
                <a:xfrm>
                  <a:off x="864" y="3444"/>
                  <a:ext cx="63" cy="5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pPr eaLnBrk="1" hangingPunct="1"/>
                  <a:endParaRPr lang="es-ES" altLang="es-PE"/>
                </a:p>
              </p:txBody>
            </p:sp>
            <p:sp>
              <p:nvSpPr>
                <p:cNvPr id="92211" name="Oval 57"/>
                <p:cNvSpPr>
                  <a:spLocks noChangeArrowheads="1"/>
                </p:cNvSpPr>
                <p:nvPr/>
              </p:nvSpPr>
              <p:spPr bwMode="auto">
                <a:xfrm>
                  <a:off x="1008" y="3445"/>
                  <a:ext cx="63" cy="5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pPr eaLnBrk="1" hangingPunct="1"/>
                  <a:endParaRPr lang="es-ES" altLang="es-PE"/>
                </a:p>
              </p:txBody>
            </p:sp>
            <p:sp>
              <p:nvSpPr>
                <p:cNvPr id="92212" name="Oval 58"/>
                <p:cNvSpPr>
                  <a:spLocks noChangeArrowheads="1"/>
                </p:cNvSpPr>
                <p:nvPr/>
              </p:nvSpPr>
              <p:spPr bwMode="auto">
                <a:xfrm>
                  <a:off x="1143" y="3443"/>
                  <a:ext cx="63" cy="5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pPr eaLnBrk="1" hangingPunct="1"/>
                  <a:endParaRPr lang="es-ES" altLang="es-PE"/>
                </a:p>
              </p:txBody>
            </p:sp>
            <p:sp>
              <p:nvSpPr>
                <p:cNvPr id="92213" name="Oval 59"/>
                <p:cNvSpPr>
                  <a:spLocks noChangeArrowheads="1"/>
                </p:cNvSpPr>
                <p:nvPr/>
              </p:nvSpPr>
              <p:spPr bwMode="auto">
                <a:xfrm>
                  <a:off x="1278" y="3445"/>
                  <a:ext cx="63" cy="5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pPr eaLnBrk="1" hangingPunct="1"/>
                  <a:endParaRPr lang="es-ES" altLang="es-PE"/>
                </a:p>
              </p:txBody>
            </p:sp>
            <p:sp>
              <p:nvSpPr>
                <p:cNvPr id="92214" name="Oval 60"/>
                <p:cNvSpPr>
                  <a:spLocks noChangeArrowheads="1"/>
                </p:cNvSpPr>
                <p:nvPr/>
              </p:nvSpPr>
              <p:spPr bwMode="auto">
                <a:xfrm>
                  <a:off x="1407" y="3443"/>
                  <a:ext cx="63" cy="5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</a:defRPr>
                  </a:lvl9pPr>
                </a:lstStyle>
                <a:p>
                  <a:pPr eaLnBrk="1" hangingPunct="1"/>
                  <a:endParaRPr lang="es-ES" altLang="es-PE"/>
                </a:p>
              </p:txBody>
            </p:sp>
          </p:grpSp>
          <p:sp>
            <p:nvSpPr>
              <p:cNvPr id="92208" name="Rectangle 67"/>
              <p:cNvSpPr>
                <a:spLocks noChangeArrowheads="1"/>
              </p:cNvSpPr>
              <p:nvPr/>
            </p:nvSpPr>
            <p:spPr bwMode="auto">
              <a:xfrm>
                <a:off x="3990" y="3359"/>
                <a:ext cx="931" cy="60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/>
                <a:endParaRPr lang="es-ES" altLang="es-PE"/>
              </a:p>
            </p:txBody>
          </p:sp>
        </p:grpSp>
        <p:sp>
          <p:nvSpPr>
            <p:cNvPr id="92194" name="Text Box 71"/>
            <p:cNvSpPr txBox="1">
              <a:spLocks noChangeArrowheads="1"/>
            </p:cNvSpPr>
            <p:nvPr/>
          </p:nvSpPr>
          <p:spPr bwMode="auto">
            <a:xfrm>
              <a:off x="1683" y="3182"/>
              <a:ext cx="630" cy="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s-ES_tradnl" altLang="es-PE" sz="1200">
                  <a:latin typeface="Arial" charset="0"/>
                  <a:cs typeface="Arial" charset="0"/>
                </a:rPr>
                <a:t>Electrones de valencia unidos a la estructura atómica</a:t>
              </a:r>
              <a:endParaRPr lang="es-ES" altLang="es-PE" sz="1200">
                <a:latin typeface="Arial" charset="0"/>
                <a:cs typeface="Arial" charset="0"/>
              </a:endParaRPr>
            </a:p>
          </p:txBody>
        </p:sp>
        <p:sp>
          <p:nvSpPr>
            <p:cNvPr id="92195" name="Line 73"/>
            <p:cNvSpPr>
              <a:spLocks noChangeShapeType="1"/>
            </p:cNvSpPr>
            <p:nvPr/>
          </p:nvSpPr>
          <p:spPr bwMode="auto">
            <a:xfrm flipH="1">
              <a:off x="1497" y="3301"/>
              <a:ext cx="279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PE"/>
            </a:p>
          </p:txBody>
        </p:sp>
        <p:sp>
          <p:nvSpPr>
            <p:cNvPr id="92196" name="Line 74"/>
            <p:cNvSpPr>
              <a:spLocks noChangeShapeType="1"/>
            </p:cNvSpPr>
            <p:nvPr/>
          </p:nvSpPr>
          <p:spPr bwMode="auto">
            <a:xfrm flipV="1">
              <a:off x="2265" y="3080"/>
              <a:ext cx="195" cy="22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PE"/>
            </a:p>
          </p:txBody>
        </p:sp>
        <p:sp>
          <p:nvSpPr>
            <p:cNvPr id="92197" name="Text Box 75"/>
            <p:cNvSpPr txBox="1">
              <a:spLocks noChangeArrowheads="1"/>
            </p:cNvSpPr>
            <p:nvPr/>
          </p:nvSpPr>
          <p:spPr bwMode="auto">
            <a:xfrm>
              <a:off x="1647" y="2173"/>
              <a:ext cx="630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s-ES_tradnl" altLang="es-PE" sz="1200"/>
                <a:t>Electrones libres para establecer la conducción</a:t>
              </a:r>
              <a:endParaRPr lang="es-ES" altLang="es-PE" sz="1200"/>
            </a:p>
          </p:txBody>
        </p:sp>
        <p:sp>
          <p:nvSpPr>
            <p:cNvPr id="92198" name="Line 76"/>
            <p:cNvSpPr>
              <a:spLocks noChangeShapeType="1"/>
            </p:cNvSpPr>
            <p:nvPr/>
          </p:nvSpPr>
          <p:spPr bwMode="auto">
            <a:xfrm>
              <a:off x="2184" y="2371"/>
              <a:ext cx="276" cy="1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PE"/>
            </a:p>
          </p:txBody>
        </p:sp>
        <p:sp>
          <p:nvSpPr>
            <p:cNvPr id="92199" name="Text Box 77"/>
            <p:cNvSpPr txBox="1">
              <a:spLocks noChangeArrowheads="1"/>
            </p:cNvSpPr>
            <p:nvPr/>
          </p:nvSpPr>
          <p:spPr bwMode="auto">
            <a:xfrm>
              <a:off x="4954" y="2516"/>
              <a:ext cx="6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s-ES_tradnl" altLang="es-PE" sz="1200"/>
                <a:t>Las bandas se traslapan</a:t>
              </a:r>
              <a:endParaRPr lang="es-ES" altLang="es-PE" sz="1200"/>
            </a:p>
          </p:txBody>
        </p:sp>
        <p:sp>
          <p:nvSpPr>
            <p:cNvPr id="92200" name="Line 78"/>
            <p:cNvSpPr>
              <a:spLocks noChangeShapeType="1"/>
            </p:cNvSpPr>
            <p:nvPr/>
          </p:nvSpPr>
          <p:spPr bwMode="auto">
            <a:xfrm flipH="1" flipV="1">
              <a:off x="4851" y="2646"/>
              <a:ext cx="17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s-PE"/>
            </a:p>
          </p:txBody>
        </p:sp>
      </p:grpSp>
      <p:sp>
        <p:nvSpPr>
          <p:cNvPr id="92164" name="Text Box 80"/>
          <p:cNvSpPr txBox="1">
            <a:spLocks noChangeArrowheads="1"/>
          </p:cNvSpPr>
          <p:nvPr/>
        </p:nvSpPr>
        <p:spPr bwMode="auto">
          <a:xfrm>
            <a:off x="901700" y="5949950"/>
            <a:ext cx="1438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_tradnl" altLang="es-PE">
                <a:latin typeface="Arial" charset="0"/>
                <a:cs typeface="Arial" charset="0"/>
              </a:rPr>
              <a:t>Aislante</a:t>
            </a:r>
            <a:endParaRPr lang="es-ES" altLang="es-PE">
              <a:latin typeface="Arial" charset="0"/>
              <a:cs typeface="Arial" charset="0"/>
            </a:endParaRPr>
          </a:p>
        </p:txBody>
      </p:sp>
      <p:sp>
        <p:nvSpPr>
          <p:cNvPr id="92165" name="Text Box 81"/>
          <p:cNvSpPr txBox="1">
            <a:spLocks noChangeArrowheads="1"/>
          </p:cNvSpPr>
          <p:nvPr/>
        </p:nvSpPr>
        <p:spPr bwMode="auto">
          <a:xfrm>
            <a:off x="3500438" y="5949950"/>
            <a:ext cx="222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_tradnl" altLang="es-PE">
                <a:latin typeface="Arial" charset="0"/>
                <a:cs typeface="Arial" charset="0"/>
              </a:rPr>
              <a:t>Semiconductor</a:t>
            </a:r>
            <a:endParaRPr lang="es-ES" altLang="es-PE">
              <a:latin typeface="Arial" charset="0"/>
              <a:cs typeface="Arial" charset="0"/>
            </a:endParaRPr>
          </a:p>
        </p:txBody>
      </p:sp>
      <p:sp>
        <p:nvSpPr>
          <p:cNvPr id="92166" name="Text Box 82"/>
          <p:cNvSpPr txBox="1">
            <a:spLocks noChangeArrowheads="1"/>
          </p:cNvSpPr>
          <p:nvPr/>
        </p:nvSpPr>
        <p:spPr bwMode="auto">
          <a:xfrm>
            <a:off x="6384925" y="5949950"/>
            <a:ext cx="1787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_tradnl" altLang="es-PE">
                <a:latin typeface="Arial" charset="0"/>
                <a:cs typeface="Arial" charset="0"/>
              </a:rPr>
              <a:t>Conductor</a:t>
            </a:r>
            <a:endParaRPr lang="es-ES" altLang="es-PE">
              <a:latin typeface="Arial" charset="0"/>
              <a:cs typeface="Arial" charset="0"/>
            </a:endParaRPr>
          </a:p>
        </p:txBody>
      </p:sp>
      <p:sp>
        <p:nvSpPr>
          <p:cNvPr id="92167" name="65 CuadroTexto"/>
          <p:cNvSpPr txBox="1">
            <a:spLocks noChangeArrowheads="1"/>
          </p:cNvSpPr>
          <p:nvPr/>
        </p:nvSpPr>
        <p:spPr bwMode="auto">
          <a:xfrm>
            <a:off x="3851275" y="4076700"/>
            <a:ext cx="12969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PE" altLang="es-PE" sz="1200"/>
              <a:t>0,5-5 eV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817563" y="704850"/>
            <a:ext cx="4330700" cy="1139825"/>
          </a:xfrm>
        </p:spPr>
        <p:txBody>
          <a:bodyPr/>
          <a:lstStyle/>
          <a:p>
            <a:pPr algn="just" eaLnBrk="1" hangingPunct="1">
              <a:defRPr/>
            </a:pPr>
            <a:r>
              <a:rPr lang="es-ES_tradnl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BANDAS DE ENERGÍA</a:t>
            </a:r>
            <a:endParaRPr lang="es-CO" sz="2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3188" name="Picture 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29" y="1883456"/>
            <a:ext cx="3524742" cy="1619476"/>
          </a:xfrm>
        </p:spPr>
      </p:pic>
      <p:sp>
        <p:nvSpPr>
          <p:cNvPr id="10246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395288" y="4552950"/>
            <a:ext cx="8064500" cy="218916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s-ES_tradnl" sz="2800" dirty="0" smtClean="0"/>
              <a:t>    </a:t>
            </a: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Son los niveles de un átomo los cuales pueden estar influenciados por energía externa o energía interna, en el átomo con estructura cristalina ordenada están: la banda de conducción, la banda de valencia.</a:t>
            </a:r>
            <a:endParaRPr lang="es-CO" sz="2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781175"/>
            <a:ext cx="7488238" cy="1143000"/>
          </a:xfrm>
        </p:spPr>
        <p:txBody>
          <a:bodyPr>
            <a:normAutofit/>
          </a:bodyPr>
          <a:lstStyle/>
          <a:p>
            <a:pPr algn="just" eaLnBrk="1" hangingPunct="1">
              <a:defRPr/>
            </a:pPr>
            <a:r>
              <a:rPr lang="es-ES_tradnl" sz="2800" dirty="0" smtClean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BANDAS DE ENERGÍA DE UN SEMICONDUTOR</a:t>
            </a:r>
            <a:endParaRPr lang="es-CO" sz="2800" dirty="0" smtClean="0">
              <a:solidFill>
                <a:srgbClr val="FFCC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2895600"/>
            <a:ext cx="7921625" cy="2549525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dirty="0" smtClean="0"/>
              <a:t>   </a:t>
            </a: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A simple vista sería imposible que un semiconductor permitiera el movimiento de electrones a través de sus bandas de energía.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    Sin embargo esta situación solo se presentaría cerca de los 0 K (cero absoluto).</a:t>
            </a:r>
            <a:endParaRPr lang="es-CO" sz="24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546225"/>
            <a:ext cx="3810000" cy="454660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800" dirty="0" smtClean="0"/>
              <a:t>    </a:t>
            </a:r>
            <a:r>
              <a:rPr lang="es-ES_tradnl" sz="2400" dirty="0" smtClean="0">
                <a:latin typeface="Arial" pitchFamily="34" charset="0"/>
                <a:cs typeface="Arial" pitchFamily="34" charset="0"/>
              </a:rPr>
              <a:t>A temperaturas más altas algunos de los electrones de la banda de valencia rompen sus enlaces  y saltan espontáneamente hacia la banda de conducción</a:t>
            </a:r>
            <a:endParaRPr lang="es-CO" sz="2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235" name="Line 7"/>
          <p:cNvSpPr>
            <a:spLocks noChangeShapeType="1"/>
          </p:cNvSpPr>
          <p:nvPr/>
        </p:nvSpPr>
        <p:spPr bwMode="auto">
          <a:xfrm>
            <a:off x="4568825" y="1773238"/>
            <a:ext cx="3175" cy="403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95236" name="Rectangle 8"/>
          <p:cNvSpPr>
            <a:spLocks noChangeArrowheads="1"/>
          </p:cNvSpPr>
          <p:nvPr/>
        </p:nvSpPr>
        <p:spPr bwMode="auto">
          <a:xfrm>
            <a:off x="4572000" y="1989138"/>
            <a:ext cx="2808288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37" name="Rectangle 9"/>
          <p:cNvSpPr>
            <a:spLocks noChangeArrowheads="1"/>
          </p:cNvSpPr>
          <p:nvPr/>
        </p:nvSpPr>
        <p:spPr bwMode="auto">
          <a:xfrm>
            <a:off x="4572000" y="3140075"/>
            <a:ext cx="2808288" cy="576263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38" name="Rectangle 10"/>
          <p:cNvSpPr>
            <a:spLocks noChangeArrowheads="1"/>
          </p:cNvSpPr>
          <p:nvPr/>
        </p:nvSpPr>
        <p:spPr bwMode="auto">
          <a:xfrm>
            <a:off x="4572000" y="4221163"/>
            <a:ext cx="2808288" cy="6477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39" name="Oval 18"/>
          <p:cNvSpPr>
            <a:spLocks noChangeArrowheads="1"/>
          </p:cNvSpPr>
          <p:nvPr/>
        </p:nvSpPr>
        <p:spPr bwMode="auto">
          <a:xfrm>
            <a:off x="5076825" y="2349500"/>
            <a:ext cx="215900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40" name="Oval 19"/>
          <p:cNvSpPr>
            <a:spLocks noChangeArrowheads="1"/>
          </p:cNvSpPr>
          <p:nvPr/>
        </p:nvSpPr>
        <p:spPr bwMode="auto">
          <a:xfrm>
            <a:off x="5364163" y="2349500"/>
            <a:ext cx="215900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41" name="Oval 20"/>
          <p:cNvSpPr>
            <a:spLocks noChangeArrowheads="1"/>
          </p:cNvSpPr>
          <p:nvPr/>
        </p:nvSpPr>
        <p:spPr bwMode="auto">
          <a:xfrm>
            <a:off x="5651500" y="2349500"/>
            <a:ext cx="215900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42" name="Oval 21"/>
          <p:cNvSpPr>
            <a:spLocks noChangeArrowheads="1"/>
          </p:cNvSpPr>
          <p:nvPr/>
        </p:nvSpPr>
        <p:spPr bwMode="auto">
          <a:xfrm>
            <a:off x="5940425" y="2349500"/>
            <a:ext cx="215900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43" name="Oval 22"/>
          <p:cNvSpPr>
            <a:spLocks noChangeArrowheads="1"/>
          </p:cNvSpPr>
          <p:nvPr/>
        </p:nvSpPr>
        <p:spPr bwMode="auto">
          <a:xfrm>
            <a:off x="6227763" y="2349500"/>
            <a:ext cx="215900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44" name="Oval 23"/>
          <p:cNvSpPr>
            <a:spLocks noChangeArrowheads="1"/>
          </p:cNvSpPr>
          <p:nvPr/>
        </p:nvSpPr>
        <p:spPr bwMode="auto">
          <a:xfrm>
            <a:off x="6516688" y="2349500"/>
            <a:ext cx="215900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45" name="Oval 24"/>
          <p:cNvSpPr>
            <a:spLocks noChangeArrowheads="1"/>
          </p:cNvSpPr>
          <p:nvPr/>
        </p:nvSpPr>
        <p:spPr bwMode="auto">
          <a:xfrm>
            <a:off x="6804025" y="2349500"/>
            <a:ext cx="215900" cy="217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46" name="Oval 11"/>
          <p:cNvSpPr>
            <a:spLocks noChangeArrowheads="1"/>
          </p:cNvSpPr>
          <p:nvPr/>
        </p:nvSpPr>
        <p:spPr bwMode="auto">
          <a:xfrm>
            <a:off x="5076825" y="3213100"/>
            <a:ext cx="215900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47" name="Oval 12"/>
          <p:cNvSpPr>
            <a:spLocks noChangeArrowheads="1"/>
          </p:cNvSpPr>
          <p:nvPr/>
        </p:nvSpPr>
        <p:spPr bwMode="auto">
          <a:xfrm>
            <a:off x="5364163" y="3213100"/>
            <a:ext cx="215900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48" name="Oval 13"/>
          <p:cNvSpPr>
            <a:spLocks noChangeArrowheads="1"/>
          </p:cNvSpPr>
          <p:nvPr/>
        </p:nvSpPr>
        <p:spPr bwMode="auto">
          <a:xfrm>
            <a:off x="5651500" y="3213100"/>
            <a:ext cx="215900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49" name="Oval 14"/>
          <p:cNvSpPr>
            <a:spLocks noChangeArrowheads="1"/>
          </p:cNvSpPr>
          <p:nvPr/>
        </p:nvSpPr>
        <p:spPr bwMode="auto">
          <a:xfrm>
            <a:off x="5940425" y="3213100"/>
            <a:ext cx="215900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50" name="Oval 15"/>
          <p:cNvSpPr>
            <a:spLocks noChangeArrowheads="1"/>
          </p:cNvSpPr>
          <p:nvPr/>
        </p:nvSpPr>
        <p:spPr bwMode="auto">
          <a:xfrm>
            <a:off x="6227763" y="3213100"/>
            <a:ext cx="215900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51" name="Oval 16"/>
          <p:cNvSpPr>
            <a:spLocks noChangeArrowheads="1"/>
          </p:cNvSpPr>
          <p:nvPr/>
        </p:nvSpPr>
        <p:spPr bwMode="auto">
          <a:xfrm>
            <a:off x="6516688" y="3213100"/>
            <a:ext cx="215900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52" name="Oval 17"/>
          <p:cNvSpPr>
            <a:spLocks noChangeArrowheads="1"/>
          </p:cNvSpPr>
          <p:nvPr/>
        </p:nvSpPr>
        <p:spPr bwMode="auto">
          <a:xfrm>
            <a:off x="6804025" y="3213100"/>
            <a:ext cx="215900" cy="217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s-ES" altLang="es-PE"/>
          </a:p>
        </p:txBody>
      </p:sp>
      <p:sp>
        <p:nvSpPr>
          <p:cNvPr id="95253" name="AutoShape 25"/>
          <p:cNvSpPr>
            <a:spLocks noChangeArrowheads="1"/>
          </p:cNvSpPr>
          <p:nvPr/>
        </p:nvSpPr>
        <p:spPr bwMode="auto">
          <a:xfrm>
            <a:off x="6443663" y="1052513"/>
            <a:ext cx="1943100" cy="609600"/>
          </a:xfrm>
          <a:prstGeom prst="wedgeRoundRectCallout">
            <a:avLst>
              <a:gd name="adj1" fmla="val -23366"/>
              <a:gd name="adj2" fmla="val 158333"/>
              <a:gd name="adj3" fmla="val 16667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s-ES_tradnl" altLang="es-PE" sz="1400">
                <a:latin typeface="Arial" charset="0"/>
                <a:cs typeface="Arial" charset="0"/>
              </a:rPr>
              <a:t>Electrones exitados térmicamente</a:t>
            </a:r>
            <a:endParaRPr lang="es-CO" altLang="es-PE" sz="1400">
              <a:latin typeface="Arial" charset="0"/>
              <a:cs typeface="Arial" charset="0"/>
            </a:endParaRPr>
          </a:p>
        </p:txBody>
      </p:sp>
      <p:sp>
        <p:nvSpPr>
          <p:cNvPr id="95254" name="AutoShape 26"/>
          <p:cNvSpPr>
            <a:spLocks noChangeArrowheads="1"/>
          </p:cNvSpPr>
          <p:nvPr/>
        </p:nvSpPr>
        <p:spPr bwMode="auto">
          <a:xfrm>
            <a:off x="6443663" y="5445125"/>
            <a:ext cx="1943100" cy="609600"/>
          </a:xfrm>
          <a:prstGeom prst="wedgeRoundRectCallout">
            <a:avLst>
              <a:gd name="adj1" fmla="val -23611"/>
              <a:gd name="adj2" fmla="val -384116"/>
              <a:gd name="adj3" fmla="val 16667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s-ES_tradnl" altLang="es-PE" sz="1400">
                <a:latin typeface="Arial" charset="0"/>
                <a:cs typeface="Arial" charset="0"/>
              </a:rPr>
              <a:t>Huecos formados por los electrones</a:t>
            </a:r>
            <a:endParaRPr lang="es-CO" altLang="es-PE" sz="14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73100" y="404813"/>
            <a:ext cx="6635750" cy="1143000"/>
          </a:xfrm>
        </p:spPr>
        <p:txBody>
          <a:bodyPr/>
          <a:lstStyle/>
          <a:p>
            <a:pPr algn="just" eaLnBrk="1" hangingPunct="1">
              <a:defRPr/>
            </a:pPr>
            <a:r>
              <a:rPr lang="es-ES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TIPOS DE SEMICONDUCTORES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673100" y="1268413"/>
            <a:ext cx="7715250" cy="453072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es-ES" sz="2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Intrínsecos</a:t>
            </a:r>
          </a:p>
          <a:p>
            <a:pPr algn="just" eaLnBrk="1" hangingPunct="1">
              <a:lnSpc>
                <a:spcPct val="90000"/>
              </a:lnSpc>
              <a:buFontTx/>
              <a:buNone/>
              <a:defRPr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ES" sz="2000" dirty="0" smtClean="0">
                <a:latin typeface="Arial" pitchFamily="34" charset="0"/>
                <a:cs typeface="Arial" pitchFamily="34" charset="0"/>
              </a:rPr>
              <a:t>Con propiedades semiconductoras, por su “composición natural”</a:t>
            </a:r>
          </a:p>
          <a:p>
            <a:pPr algn="just" eaLnBrk="1" hangingPunct="1">
              <a:lnSpc>
                <a:spcPct val="90000"/>
              </a:lnSpc>
              <a:defRPr/>
            </a:pPr>
            <a:r>
              <a:rPr lang="es-ES" sz="2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Extrínsecos</a:t>
            </a:r>
          </a:p>
          <a:p>
            <a:pPr algn="just" eaLnBrk="1" hangingPunct="1">
              <a:lnSpc>
                <a:spcPct val="90000"/>
              </a:lnSpc>
              <a:buFontTx/>
              <a:buNone/>
              <a:defRPr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s-ES" sz="2000" dirty="0" smtClean="0">
                <a:latin typeface="Arial" pitchFamily="34" charset="0"/>
                <a:cs typeface="Arial" pitchFamily="34" charset="0"/>
              </a:rPr>
              <a:t>Son semiconductores intrínsecos, a los que se añaden impurezas (en un proceso llamado dopado), para mejorar sus propiedades.</a:t>
            </a:r>
          </a:p>
          <a:p>
            <a:pPr marL="342900" lvl="1" indent="-342900" algn="just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s-ES" sz="20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s-ES" sz="2000" u="sng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Tipo N</a:t>
            </a:r>
            <a:r>
              <a:rPr lang="es-ES" sz="2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lvl="1" indent="-342900" algn="just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s-ES" sz="24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s-ES" sz="2000" dirty="0" smtClean="0">
                <a:latin typeface="Arial" pitchFamily="34" charset="0"/>
                <a:cs typeface="Arial" pitchFamily="34" charset="0"/>
              </a:rPr>
              <a:t>El propósito del dopaje tipo N es el de producir abundancia de electrones portadores en el material (los electrones son portadores de carga negativa).</a:t>
            </a:r>
            <a:r>
              <a:rPr lang="es-ES" sz="32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lvl="1" indent="-342900" algn="just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s-ES" sz="20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s-ES" sz="2000" u="sng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Tipo P</a:t>
            </a:r>
            <a:r>
              <a:rPr lang="es-ES" sz="2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342900" lvl="1" indent="-342900" algn="just" eaLnBrk="1" hangingPunct="1">
              <a:lnSpc>
                <a:spcPct val="90000"/>
              </a:lnSpc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es-ES" sz="2000" dirty="0" smtClean="0">
                <a:latin typeface="Arial" pitchFamily="34" charset="0"/>
                <a:cs typeface="Arial" pitchFamily="34" charset="0"/>
              </a:rPr>
              <a:t>     El propósito del dopaje tipo P es el de crear abundancia de huecos (los huecos son portadores de carga positiva). </a:t>
            </a:r>
          </a:p>
          <a:p>
            <a:pPr lvl="1" algn="just" eaLnBrk="1" hangingPunct="1">
              <a:lnSpc>
                <a:spcPct val="90000"/>
              </a:lnSpc>
              <a:buFontTx/>
              <a:buNone/>
              <a:defRPr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4"/>
          <p:cNvSpPr txBox="1">
            <a:spLocks noChangeArrowheads="1"/>
          </p:cNvSpPr>
          <p:nvPr/>
        </p:nvSpPr>
        <p:spPr bwMode="auto">
          <a:xfrm>
            <a:off x="684213" y="692150"/>
            <a:ext cx="6696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_tradnl" altLang="es-PE" sz="2800" b="1" dirty="0">
                <a:solidFill>
                  <a:srgbClr val="FFCC00"/>
                </a:solidFill>
                <a:latin typeface="Arial" charset="0"/>
                <a:cs typeface="Arial" charset="0"/>
              </a:rPr>
              <a:t>SEMICONDUCTORES INTRÍNSECOS</a:t>
            </a:r>
            <a:endParaRPr lang="es-MX" altLang="es-PE" sz="2800" b="1" dirty="0">
              <a:solidFill>
                <a:srgbClr val="FFCC00"/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/>
        </p:nvGraphicFramePr>
        <p:xfrm>
          <a:off x="1042988" y="3070225"/>
          <a:ext cx="7105650" cy="230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Imagen de mapa de bits" r:id="rId3" imgW="7430537" imgH="2409524" progId="Paint.Picture">
                  <p:embed/>
                </p:oleObj>
              </mc:Choice>
              <mc:Fallback>
                <p:oleObj name="Imagen de mapa de bits" r:id="rId3" imgW="7430537" imgH="2409524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070225"/>
                        <a:ext cx="7105650" cy="230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7"/>
          <p:cNvSpPr txBox="1">
            <a:spLocks noChangeArrowheads="1"/>
          </p:cNvSpPr>
          <p:nvPr/>
        </p:nvSpPr>
        <p:spPr bwMode="auto">
          <a:xfrm>
            <a:off x="682625" y="1268413"/>
            <a:ext cx="77057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tabLst>
                <a:tab pos="53340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_tradnl" altLang="es-PE" sz="2000">
                <a:latin typeface="Arial" charset="0"/>
                <a:cs typeface="Arial" charset="0"/>
              </a:rPr>
              <a:t>Tienen estructura cristalina. Existen el mismo número de portadores positivos (huecos que quedan en la banda de valencia) que negativos (electrones</a:t>
            </a:r>
            <a:r>
              <a:rPr lang="es-ES" altLang="es-PE" sz="2000">
                <a:latin typeface="Arial" charset="0"/>
                <a:cs typeface="Arial" charset="0"/>
              </a:rPr>
              <a:t> que están en la banda de conducción</a:t>
            </a:r>
            <a:r>
              <a:rPr lang="es-ES_tradnl" altLang="es-PE" sz="2000">
                <a:latin typeface="Arial" charset="0"/>
                <a:cs typeface="Arial" charset="0"/>
              </a:rPr>
              <a:t>). Es un semiconductor puro (sin impurezas, sin dopado).</a:t>
            </a:r>
            <a:r>
              <a:rPr lang="es-ES" altLang="es-PE" sz="2000">
                <a:latin typeface="Arial" charset="0"/>
                <a:cs typeface="Arial" charset="0"/>
              </a:rPr>
              <a:t> </a:t>
            </a:r>
            <a:r>
              <a:rPr lang="es-ES_tradnl" altLang="es-PE" sz="2000">
                <a:latin typeface="Arial" charset="0"/>
                <a:cs typeface="Arial" charset="0"/>
              </a:rPr>
              <a:t>Su conductividad es debida a los electrones y a los huecos.</a:t>
            </a:r>
            <a:endParaRPr lang="es-MX" altLang="es-PE" sz="2000">
              <a:latin typeface="Arial" charset="0"/>
              <a:cs typeface="Arial" charset="0"/>
            </a:endParaRPr>
          </a:p>
        </p:txBody>
      </p:sp>
      <p:sp>
        <p:nvSpPr>
          <p:cNvPr id="10245" name="Text Box 8"/>
          <p:cNvSpPr txBox="1">
            <a:spLocks noChangeArrowheads="1"/>
          </p:cNvSpPr>
          <p:nvPr/>
        </p:nvSpPr>
        <p:spPr bwMode="auto">
          <a:xfrm>
            <a:off x="1835150" y="5448300"/>
            <a:ext cx="6697663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_tradnl" altLang="es-PE">
                <a:latin typeface="Arial" charset="0"/>
                <a:cs typeface="Arial" charset="0"/>
              </a:rPr>
              <a:t>n : concentración electrones                          n = p = n</a:t>
            </a:r>
            <a:r>
              <a:rPr lang="es-ES_tradnl" altLang="es-PE" baseline="-25000">
                <a:latin typeface="Arial" charset="0"/>
                <a:cs typeface="Arial" charset="0"/>
              </a:rPr>
              <a:t>i </a:t>
            </a:r>
            <a:endParaRPr lang="es-ES_tradnl" altLang="es-PE"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_tradnl" altLang="es-PE">
                <a:latin typeface="Arial" charset="0"/>
                <a:cs typeface="Arial" charset="0"/>
              </a:rPr>
              <a:t>p : concentración de huecos            </a:t>
            </a:r>
            <a:r>
              <a:rPr lang="es-ES_tradnl" altLang="es-PE" b="1">
                <a:latin typeface="Arial" charset="0"/>
                <a:cs typeface="Arial" charset="0"/>
              </a:rPr>
              <a:t>(concentración intrínseca)</a:t>
            </a:r>
            <a:endParaRPr lang="es-MX" altLang="es-PE" b="1">
              <a:latin typeface="Arial" charset="0"/>
              <a:cs typeface="Arial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s-ES_tradnl" altLang="es-PE" sz="160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9" name="8 Cerrar llave"/>
          <p:cNvSpPr/>
          <p:nvPr/>
        </p:nvSpPr>
        <p:spPr>
          <a:xfrm>
            <a:off x="5076825" y="5516563"/>
            <a:ext cx="71438" cy="6492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P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3" r="3345"/>
          <a:stretch>
            <a:fillRect/>
          </a:stretch>
        </p:blipFill>
        <p:spPr bwMode="auto">
          <a:xfrm>
            <a:off x="4649788" y="908050"/>
            <a:ext cx="36671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"/>
          <a:stretch>
            <a:fillRect/>
          </a:stretch>
        </p:blipFill>
        <p:spPr bwMode="auto">
          <a:xfrm>
            <a:off x="712788" y="908050"/>
            <a:ext cx="3714750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8"/>
          <p:cNvSpPr>
            <a:spLocks noChangeArrowheads="1"/>
          </p:cNvSpPr>
          <p:nvPr/>
        </p:nvSpPr>
        <p:spPr bwMode="auto">
          <a:xfrm>
            <a:off x="468313" y="4910138"/>
            <a:ext cx="45005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s-ES_tradnl" altLang="es-PE" b="1">
                <a:latin typeface="Arial" charset="0"/>
                <a:cs typeface="Arial" charset="0"/>
              </a:rPr>
              <a:t>En equilibrio (aislante</a:t>
            </a:r>
            <a:r>
              <a:rPr lang="es-ES_tradnl" altLang="es-PE" sz="1600" b="1">
                <a:latin typeface="Arial" charset="0"/>
                <a:cs typeface="Arial" charset="0"/>
              </a:rPr>
              <a:t>)</a:t>
            </a:r>
            <a:endParaRPr lang="es-ES" altLang="es-PE" sz="1600">
              <a:latin typeface="Arial" charset="0"/>
              <a:cs typeface="Arial" charset="0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4932363" y="3727450"/>
            <a:ext cx="3429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s-ES_tradnl" altLang="es-PE" b="1">
                <a:latin typeface="Arial" charset="0"/>
                <a:cs typeface="Arial" charset="0"/>
              </a:rPr>
              <a:t>Electrones libres y zona de conducción (conductor)</a:t>
            </a:r>
            <a:endParaRPr lang="es-ES" altLang="es-PE">
              <a:latin typeface="Arial" charset="0"/>
              <a:cs typeface="Arial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06925" y="5084763"/>
            <a:ext cx="4213225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/>
            <a:r>
              <a:rPr lang="es-ES_tradnl" altLang="es-PE" sz="2000">
                <a:latin typeface="Arial" charset="0"/>
                <a:cs typeface="Arial" charset="0"/>
              </a:rPr>
              <a:t>Ge:       n</a:t>
            </a:r>
            <a:r>
              <a:rPr lang="es-ES_tradnl" altLang="es-PE" sz="2000" baseline="-25000">
                <a:latin typeface="Arial" charset="0"/>
                <a:cs typeface="Arial" charset="0"/>
              </a:rPr>
              <a:t>i</a:t>
            </a:r>
            <a:r>
              <a:rPr lang="es-ES_tradnl" altLang="es-PE" sz="2000">
                <a:latin typeface="Arial" charset="0"/>
                <a:cs typeface="Arial" charset="0"/>
              </a:rPr>
              <a:t> = 2·10</a:t>
            </a:r>
            <a:r>
              <a:rPr lang="es-ES_tradnl" altLang="es-PE" sz="2000" baseline="30000">
                <a:latin typeface="Arial" charset="0"/>
                <a:cs typeface="Arial" charset="0"/>
              </a:rPr>
              <a:t>13</a:t>
            </a:r>
            <a:r>
              <a:rPr lang="es-ES_tradnl" altLang="es-PE" sz="2000">
                <a:latin typeface="Arial" charset="0"/>
                <a:cs typeface="Arial" charset="0"/>
              </a:rPr>
              <a:t> portadores/cm</a:t>
            </a:r>
            <a:r>
              <a:rPr lang="es-ES_tradnl" altLang="es-PE" sz="2000" baseline="30000">
                <a:latin typeface="Arial" charset="0"/>
                <a:cs typeface="Arial" charset="0"/>
              </a:rPr>
              <a:t>3 </a:t>
            </a:r>
          </a:p>
          <a:p>
            <a:pPr algn="just" eaLnBrk="1" hangingPunct="1"/>
            <a:r>
              <a:rPr lang="es-ES_tradnl" altLang="es-PE" sz="2000">
                <a:latin typeface="Arial" charset="0"/>
                <a:cs typeface="Arial" charset="0"/>
              </a:rPr>
              <a:t>Si:         n</a:t>
            </a:r>
            <a:r>
              <a:rPr lang="es-ES_tradnl" altLang="es-PE" sz="2000" baseline="-25000">
                <a:latin typeface="Arial" charset="0"/>
                <a:cs typeface="Arial" charset="0"/>
              </a:rPr>
              <a:t>i</a:t>
            </a:r>
            <a:r>
              <a:rPr lang="es-ES_tradnl" altLang="es-PE" sz="2000">
                <a:latin typeface="Arial" charset="0"/>
                <a:cs typeface="Arial" charset="0"/>
              </a:rPr>
              <a:t> = 10</a:t>
            </a:r>
            <a:r>
              <a:rPr lang="es-ES_tradnl" altLang="es-PE" sz="2000" baseline="30000">
                <a:latin typeface="Arial" charset="0"/>
                <a:cs typeface="Arial" charset="0"/>
              </a:rPr>
              <a:t>10</a:t>
            </a:r>
            <a:r>
              <a:rPr lang="es-ES_tradnl" altLang="es-PE" sz="2000">
                <a:latin typeface="Arial" charset="0"/>
                <a:cs typeface="Arial" charset="0"/>
              </a:rPr>
              <a:t> portadores/cm</a:t>
            </a:r>
            <a:r>
              <a:rPr lang="es-ES_tradnl" altLang="es-PE" sz="2000" baseline="30000">
                <a:latin typeface="Arial" charset="0"/>
                <a:cs typeface="Arial" charset="0"/>
              </a:rPr>
              <a:t>3 </a:t>
            </a:r>
          </a:p>
          <a:p>
            <a:pPr algn="just" eaLnBrk="1" hangingPunct="1"/>
            <a:r>
              <a:rPr lang="es-ES_tradnl" altLang="es-PE" sz="2000">
                <a:latin typeface="Arial" charset="0"/>
                <a:cs typeface="Arial" charset="0"/>
              </a:rPr>
              <a:t>AsGa:   n</a:t>
            </a:r>
            <a:r>
              <a:rPr lang="es-ES_tradnl" altLang="es-PE" sz="2000" baseline="-25000">
                <a:latin typeface="Arial" charset="0"/>
                <a:cs typeface="Arial" charset="0"/>
              </a:rPr>
              <a:t>i</a:t>
            </a:r>
            <a:r>
              <a:rPr lang="es-ES_tradnl" altLang="es-PE" sz="2000">
                <a:latin typeface="Arial" charset="0"/>
                <a:cs typeface="Arial" charset="0"/>
              </a:rPr>
              <a:t> = 2·10</a:t>
            </a:r>
            <a:r>
              <a:rPr lang="es-ES_tradnl" altLang="es-PE" sz="2000" baseline="30000">
                <a:latin typeface="Arial" charset="0"/>
                <a:cs typeface="Arial" charset="0"/>
              </a:rPr>
              <a:t>6</a:t>
            </a:r>
            <a:r>
              <a:rPr lang="es-ES_tradnl" altLang="es-PE" sz="2000">
                <a:latin typeface="Arial" charset="0"/>
                <a:cs typeface="Arial" charset="0"/>
              </a:rPr>
              <a:t> portadores/cm</a:t>
            </a:r>
            <a:r>
              <a:rPr lang="es-ES_tradnl" altLang="es-PE" sz="2000" baseline="30000">
                <a:latin typeface="Arial" charset="0"/>
                <a:cs typeface="Arial" charset="0"/>
              </a:rPr>
              <a:t>3</a:t>
            </a:r>
          </a:p>
          <a:p>
            <a:pPr algn="just" eaLnBrk="1" hangingPunct="1"/>
            <a:r>
              <a:rPr lang="es-ES_tradnl" altLang="es-PE" sz="2000">
                <a:latin typeface="Arial" charset="0"/>
                <a:cs typeface="Arial" charset="0"/>
              </a:rPr>
              <a:t>     (a temperatura ambiente)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052513"/>
            <a:ext cx="8229600" cy="4530725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es-ES" b="1" dirty="0" smtClean="0"/>
              <a:t>   </a:t>
            </a:r>
            <a:r>
              <a:rPr lang="es-ES" sz="2800" b="1" dirty="0" smtClean="0">
                <a:solidFill>
                  <a:srgbClr val="FF0000"/>
                </a:solidFill>
                <a:latin typeface="Arial" charset="0"/>
              </a:rPr>
              <a:t>SÓLIDOS CRISTALINOS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es-ES" sz="1000" b="1" dirty="0" smtClean="0">
              <a:solidFill>
                <a:srgbClr val="0099FF"/>
              </a:solidFill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b="1" dirty="0" smtClean="0">
                <a:latin typeface="Arial" charset="0"/>
              </a:rPr>
              <a:t>   </a:t>
            </a:r>
            <a:r>
              <a:rPr lang="es-ES" sz="2800" b="1" dirty="0" smtClean="0">
                <a:solidFill>
                  <a:srgbClr val="FFC000"/>
                </a:solidFill>
                <a:latin typeface="Arial" charset="0"/>
              </a:rPr>
              <a:t>-ESTRUCTURA CRISTALINA</a:t>
            </a:r>
            <a:endParaRPr lang="es-ES" sz="2800" dirty="0" smtClean="0">
              <a:solidFill>
                <a:srgbClr val="FFC000"/>
              </a:solidFill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Localización completa de todas las partículas del  cristal en el espacio.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es-ES" sz="1000" b="1" dirty="0" smtClean="0"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b="1" dirty="0" smtClean="0">
                <a:latin typeface="Arial" charset="0"/>
              </a:rPr>
              <a:t>   </a:t>
            </a:r>
            <a:r>
              <a:rPr lang="es-ES" sz="2800" b="1" dirty="0" smtClean="0">
                <a:solidFill>
                  <a:srgbClr val="FFC000"/>
                </a:solidFill>
                <a:latin typeface="Arial" charset="0"/>
              </a:rPr>
              <a:t>-RED CRISTALINA</a:t>
            </a:r>
            <a:endParaRPr lang="es-ES" sz="2800" dirty="0" smtClean="0">
              <a:solidFill>
                <a:srgbClr val="FFC000"/>
              </a:solidFill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" sz="2800" dirty="0" smtClean="0">
                <a:latin typeface="Arial" charset="0"/>
              </a:rPr>
              <a:t>   Patrón tridimensional repetitivo o periódico de partículas que forman el cristal. Se podría decir que es un arreglo tridimensional de celdas unitarias.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dirty="0" smtClean="0">
              <a:latin typeface="Arial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4"/>
          <p:cNvSpPr txBox="1">
            <a:spLocks noChangeArrowheads="1"/>
          </p:cNvSpPr>
          <p:nvPr/>
        </p:nvSpPr>
        <p:spPr bwMode="auto">
          <a:xfrm>
            <a:off x="1403350" y="836613"/>
            <a:ext cx="68405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 altLang="es-PE"/>
          </a:p>
        </p:txBody>
      </p:sp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827088" y="1268413"/>
            <a:ext cx="6696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_tradnl" altLang="es-PE" sz="2800" b="1" dirty="0">
                <a:solidFill>
                  <a:srgbClr val="FFCC00"/>
                </a:solidFill>
                <a:latin typeface="Arial" charset="0"/>
                <a:cs typeface="Arial" charset="0"/>
              </a:rPr>
              <a:t>SEMICONDUCTORES EXTRÍNSECOS</a:t>
            </a:r>
            <a:endParaRPr lang="es-MX" altLang="es-PE" sz="2800" b="1" dirty="0">
              <a:solidFill>
                <a:srgbClr val="FFCC00"/>
              </a:solidFill>
              <a:latin typeface="Arial" charset="0"/>
              <a:cs typeface="Arial" charset="0"/>
            </a:endParaRPr>
          </a:p>
        </p:txBody>
      </p:sp>
      <p:sp>
        <p:nvSpPr>
          <p:cNvPr id="11269" name="Text Box 6"/>
          <p:cNvSpPr txBox="1">
            <a:spLocks noChangeArrowheads="1"/>
          </p:cNvSpPr>
          <p:nvPr/>
        </p:nvSpPr>
        <p:spPr bwMode="auto">
          <a:xfrm>
            <a:off x="755650" y="1844675"/>
            <a:ext cx="76327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65125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tabLst>
                <a:tab pos="365125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tabLst>
                <a:tab pos="365125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tabLst>
                <a:tab pos="365125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tabLst>
                <a:tab pos="365125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_tradnl" altLang="es-PE" sz="2400">
                <a:latin typeface="Arial" charset="0"/>
                <a:cs typeface="Arial" charset="0"/>
              </a:rPr>
              <a:t>Se introducen en el material mediante un proceso de “dopado” impurezas donadoras (tipo n, átomos del grupo V) o aceptoras (tipo p, átomos del grupo III).</a:t>
            </a:r>
            <a:endParaRPr lang="es-MX" altLang="es-PE" sz="2400">
              <a:latin typeface="Arial" charset="0"/>
              <a:cs typeface="Arial" charset="0"/>
            </a:endParaRPr>
          </a:p>
        </p:txBody>
      </p:sp>
      <p:graphicFrame>
        <p:nvGraphicFramePr>
          <p:cNvPr id="11266" name="Object 7"/>
          <p:cNvGraphicFramePr>
            <a:graphicFrameLocks noChangeAspect="1"/>
          </p:cNvGraphicFramePr>
          <p:nvPr/>
        </p:nvGraphicFramePr>
        <p:xfrm>
          <a:off x="900113" y="3357563"/>
          <a:ext cx="7389812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Imagen de mapa de bits" r:id="rId3" imgW="7314286" imgH="2209524" progId="Paint.Picture">
                  <p:embed/>
                </p:oleObj>
              </mc:Choice>
              <mc:Fallback>
                <p:oleObj name="Imagen de mapa de bits" r:id="rId3" imgW="7314286" imgH="2209524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357563"/>
                        <a:ext cx="7389812" cy="223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14"/>
          <p:cNvSpPr txBox="1">
            <a:spLocks noChangeArrowheads="1"/>
          </p:cNvSpPr>
          <p:nvPr/>
        </p:nvSpPr>
        <p:spPr bwMode="auto">
          <a:xfrm>
            <a:off x="862013" y="1200150"/>
            <a:ext cx="7381875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08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4508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4508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4508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4508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_tradnl" altLang="es-PE" sz="2400">
                <a:latin typeface="Arial" charset="0"/>
                <a:cs typeface="Arial" charset="0"/>
              </a:rPr>
              <a:t>Aparecen las corrientes de difusión. Las partículas tienden a dispersarse desde regiones de alta concentración a regiones de baja.</a:t>
            </a:r>
            <a:r>
              <a:rPr lang="es-ES_tradnl" altLang="es-PE" sz="2800">
                <a:latin typeface="Arial" charset="0"/>
                <a:cs typeface="Arial" charset="0"/>
              </a:rPr>
              <a:t> </a:t>
            </a:r>
            <a:endParaRPr lang="es-MX" altLang="es-PE" sz="2800">
              <a:latin typeface="Arial" charset="0"/>
              <a:cs typeface="Arial" charset="0"/>
            </a:endParaRPr>
          </a:p>
        </p:txBody>
      </p:sp>
      <p:sp>
        <p:nvSpPr>
          <p:cNvPr id="98307" name="Text Box 16"/>
          <p:cNvSpPr txBox="1">
            <a:spLocks noChangeArrowheads="1"/>
          </p:cNvSpPr>
          <p:nvPr/>
        </p:nvSpPr>
        <p:spPr bwMode="auto">
          <a:xfrm>
            <a:off x="971550" y="4941888"/>
            <a:ext cx="7200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08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4508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4508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4508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4508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4508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s-ES_tradnl" altLang="es-PE" sz="2400">
                <a:latin typeface="Arial" charset="0"/>
                <a:cs typeface="Arial" charset="0"/>
              </a:rPr>
              <a:t>Ocurre cuando no es homogénea la distribución de portadores en la pastilla semiconductora.</a:t>
            </a:r>
            <a:endParaRPr lang="es-MX" altLang="es-PE" sz="2400">
              <a:latin typeface="Arial" charset="0"/>
              <a:cs typeface="Arial" charset="0"/>
            </a:endParaRPr>
          </a:p>
        </p:txBody>
      </p:sp>
      <p:pic>
        <p:nvPicPr>
          <p:cNvPr id="983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624138"/>
            <a:ext cx="7058025" cy="18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00213"/>
            <a:ext cx="24384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925513" y="3716338"/>
            <a:ext cx="3286125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PE" b="1">
                <a:latin typeface="Arial" charset="0"/>
                <a:cs typeface="Arial" charset="0"/>
              </a:rPr>
              <a:t>TIPO P: </a:t>
            </a:r>
          </a:p>
          <a:p>
            <a:pPr algn="ctr" eaLnBrk="1" hangingPunct="1">
              <a:spcBef>
                <a:spcPct val="50000"/>
              </a:spcBef>
            </a:pPr>
            <a:r>
              <a:rPr lang="es-ES" altLang="es-PE" b="1">
                <a:latin typeface="Arial" charset="0"/>
                <a:cs typeface="Arial" charset="0"/>
              </a:rPr>
              <a:t>Portadores mayoritarios huecos (+)</a:t>
            </a:r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4868863"/>
            <a:ext cx="26003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700213"/>
            <a:ext cx="2770187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957763" y="3573463"/>
            <a:ext cx="3286125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PE" b="1">
                <a:latin typeface="Arial" charset="0"/>
                <a:cs typeface="Arial" charset="0"/>
              </a:rPr>
              <a:t>TIPO N: </a:t>
            </a:r>
          </a:p>
          <a:p>
            <a:pPr algn="ctr" eaLnBrk="1" hangingPunct="1">
              <a:spcBef>
                <a:spcPct val="50000"/>
              </a:spcBef>
            </a:pPr>
            <a:r>
              <a:rPr lang="es-ES" altLang="es-PE" b="1">
                <a:latin typeface="Arial" charset="0"/>
                <a:cs typeface="Arial" charset="0"/>
              </a:rPr>
              <a:t>Portadores mayoritarios electrones (-)</a:t>
            </a:r>
          </a:p>
        </p:txBody>
      </p:sp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868863"/>
            <a:ext cx="25431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6" name="7 Rectángulo"/>
          <p:cNvSpPr>
            <a:spLocks noChangeArrowheads="1"/>
          </p:cNvSpPr>
          <p:nvPr/>
        </p:nvSpPr>
        <p:spPr bwMode="auto">
          <a:xfrm>
            <a:off x="1042988" y="836613"/>
            <a:ext cx="734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s-ES_tradnl" altLang="es-PE" sz="2000" b="1">
                <a:latin typeface="Arial" charset="0"/>
                <a:cs typeface="Arial" charset="0"/>
              </a:rPr>
              <a:t> Proceso conocido como dopaje del cristal de silicio:</a:t>
            </a:r>
            <a:endParaRPr lang="es-PE" altLang="es-PE" sz="200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04813"/>
            <a:ext cx="1987550" cy="177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5" name="Picture 7" descr="prow10vb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692150"/>
            <a:ext cx="1698625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6" name="Picture 4" descr="hp49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052513"/>
            <a:ext cx="1854200" cy="24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Picture 3" descr="fotomorg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97200"/>
            <a:ext cx="2359025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8" name="Picture 5" descr="inspiron15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/>
          <a:stretch>
            <a:fillRect/>
          </a:stretch>
        </p:blipFill>
        <p:spPr bwMode="auto">
          <a:xfrm>
            <a:off x="2843213" y="3213100"/>
            <a:ext cx="3313112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9" name="Picture 6" descr="Uds10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3786188"/>
            <a:ext cx="2765425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333375"/>
            <a:ext cx="8229600" cy="62642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GB" sz="2800" b="1" dirty="0" smtClean="0">
                <a:solidFill>
                  <a:srgbClr val="0099FF"/>
                </a:solidFill>
                <a:latin typeface="Arial" charset="0"/>
              </a:rPr>
              <a:t>   </a:t>
            </a:r>
            <a:r>
              <a:rPr lang="en-GB" sz="2800" b="1" dirty="0" smtClean="0">
                <a:solidFill>
                  <a:srgbClr val="FF0000"/>
                </a:solidFill>
                <a:latin typeface="Arial" charset="0"/>
              </a:rPr>
              <a:t>MATERIALES MODERNOS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s-ES_tradnl" sz="2800" b="1" dirty="0" smtClean="0">
                <a:solidFill>
                  <a:schemeClr val="folHlink"/>
                </a:solidFill>
                <a:latin typeface="Arial" charset="0"/>
              </a:rPr>
              <a:t>    </a:t>
            </a:r>
            <a:r>
              <a:rPr lang="es-ES_tradnl" sz="2800" b="1" dirty="0" smtClean="0">
                <a:solidFill>
                  <a:srgbClr val="FFCC00"/>
                </a:solidFill>
                <a:latin typeface="Arial" charset="0"/>
              </a:rPr>
              <a:t>POLÍMEROS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800" b="1" dirty="0" smtClean="0">
                <a:latin typeface="Arial" charset="0"/>
              </a:rPr>
              <a:t>    </a:t>
            </a:r>
            <a:r>
              <a:rPr lang="es-ES_tradnl" sz="2800" dirty="0" smtClean="0">
                <a:effectLst/>
                <a:latin typeface="Arial" charset="0"/>
              </a:rPr>
              <a:t>Son materiales orgánicos, livianos, débiles y con un bajo punto de fusión.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800" dirty="0" smtClean="0">
                <a:effectLst/>
                <a:latin typeface="Arial" charset="0"/>
              </a:rPr>
              <a:t>    • Termoplásticos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800" dirty="0" smtClean="0">
                <a:effectLst/>
                <a:latin typeface="Arial" charset="0"/>
              </a:rPr>
              <a:t>      - Polietileno, PVC, Nylon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800" dirty="0" smtClean="0">
                <a:effectLst/>
                <a:latin typeface="Arial" charset="0"/>
              </a:rPr>
              <a:t>      - </a:t>
            </a:r>
            <a:r>
              <a:rPr lang="es-ES_tradnl" sz="2800" dirty="0" err="1" smtClean="0">
                <a:effectLst/>
                <a:latin typeface="Arial" charset="0"/>
              </a:rPr>
              <a:t>Poliestireno</a:t>
            </a:r>
            <a:r>
              <a:rPr lang="es-ES_tradnl" sz="2800" dirty="0" smtClean="0">
                <a:effectLst/>
                <a:latin typeface="Arial" charset="0"/>
              </a:rPr>
              <a:t> expandido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800" dirty="0" smtClean="0">
                <a:effectLst/>
                <a:latin typeface="Arial" charset="0"/>
              </a:rPr>
              <a:t>    • Termoestables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800" dirty="0" smtClean="0">
                <a:effectLst/>
                <a:latin typeface="Arial" charset="0"/>
              </a:rPr>
              <a:t>       - Bakelita, </a:t>
            </a:r>
            <a:r>
              <a:rPr lang="es-ES_tradnl" sz="2800" dirty="0" err="1" smtClean="0">
                <a:effectLst/>
                <a:latin typeface="Arial" charset="0"/>
              </a:rPr>
              <a:t>epóxicos</a:t>
            </a:r>
            <a:r>
              <a:rPr lang="es-ES_tradnl" sz="2800" dirty="0" smtClean="0">
                <a:effectLst/>
                <a:latin typeface="Arial" charset="0"/>
              </a:rPr>
              <a:t>, polyester, 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s-ES_tradnl" sz="2800" dirty="0" smtClean="0">
                <a:effectLst/>
                <a:latin typeface="Arial" charset="0"/>
              </a:rPr>
              <a:t>         silicona</a:t>
            </a:r>
            <a:endParaRPr lang="en-GB" sz="2800" dirty="0" smtClean="0">
              <a:effectLst/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effectLst/>
                <a:latin typeface="Arial" charset="0"/>
              </a:rPr>
              <a:t>    • </a:t>
            </a:r>
            <a:r>
              <a:rPr lang="en-GB" sz="2800" dirty="0" err="1" smtClean="0">
                <a:effectLst/>
                <a:latin typeface="Arial" charset="0"/>
              </a:rPr>
              <a:t>Elastoméricos</a:t>
            </a:r>
            <a:endParaRPr lang="en-GB" sz="2800" dirty="0" smtClean="0">
              <a:effectLst/>
              <a:latin typeface="Arial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en-GB" sz="2800" dirty="0" smtClean="0">
                <a:effectLst/>
                <a:latin typeface="Arial" charset="0"/>
              </a:rPr>
              <a:t>      - </a:t>
            </a:r>
            <a:r>
              <a:rPr lang="en-GB" sz="2800" dirty="0" err="1" smtClean="0">
                <a:effectLst/>
                <a:latin typeface="Arial" charset="0"/>
              </a:rPr>
              <a:t>Goma</a:t>
            </a:r>
            <a:r>
              <a:rPr lang="en-GB" sz="2800" dirty="0" smtClean="0">
                <a:effectLst/>
                <a:latin typeface="Arial" charset="0"/>
              </a:rPr>
              <a:t>, </a:t>
            </a:r>
            <a:r>
              <a:rPr lang="en-GB" sz="2800" dirty="0" err="1" smtClean="0">
                <a:effectLst/>
                <a:latin typeface="Arial" charset="0"/>
              </a:rPr>
              <a:t>neopreno</a:t>
            </a:r>
            <a:r>
              <a:rPr lang="en-GB" sz="2800" dirty="0" smtClean="0">
                <a:effectLst/>
                <a:latin typeface="Arial" charset="0"/>
              </a:rPr>
              <a:t>, </a:t>
            </a:r>
            <a:r>
              <a:rPr lang="en-GB" sz="2800" dirty="0" err="1" smtClean="0">
                <a:effectLst/>
                <a:latin typeface="Arial" charset="0"/>
              </a:rPr>
              <a:t>silicona</a:t>
            </a:r>
            <a:endParaRPr lang="en-GB" sz="2800" dirty="0" smtClean="0">
              <a:solidFill>
                <a:srgbClr val="0099FF"/>
              </a:solidFill>
              <a:effectLst/>
              <a:latin typeface="Arial" charset="0"/>
            </a:endParaRPr>
          </a:p>
          <a:p>
            <a:pPr eaLnBrk="1" hangingPunct="1">
              <a:buFont typeface="Wingdings" pitchFamily="2" charset="2"/>
              <a:buNone/>
              <a:defRPr/>
            </a:pPr>
            <a:endParaRPr lang="en-GB" sz="2800" b="1" dirty="0" smtClean="0">
              <a:solidFill>
                <a:srgbClr val="0099FF"/>
              </a:solidFill>
              <a:latin typeface="Arial" charset="0"/>
            </a:endParaRPr>
          </a:p>
        </p:txBody>
      </p:sp>
      <p:pic>
        <p:nvPicPr>
          <p:cNvPr id="10137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060575"/>
            <a:ext cx="2016125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149725"/>
            <a:ext cx="208915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98438"/>
            <a:ext cx="8229600" cy="1143000"/>
          </a:xfrm>
        </p:spPr>
        <p:txBody>
          <a:bodyPr/>
          <a:lstStyle/>
          <a:p>
            <a:pPr algn="just" eaLnBrk="1" hangingPunct="1">
              <a:defRPr/>
            </a:pPr>
            <a:r>
              <a:rPr lang="en-GB" sz="2800" dirty="0" smtClean="0">
                <a:solidFill>
                  <a:schemeClr val="folHlink"/>
                </a:solidFill>
                <a:latin typeface="Arial" charset="0"/>
              </a:rPr>
              <a:t>  </a:t>
            </a:r>
            <a:r>
              <a:rPr lang="en-GB" sz="2800" dirty="0" smtClean="0">
                <a:solidFill>
                  <a:srgbClr val="FFCC00"/>
                </a:solidFill>
                <a:latin typeface="Arial" charset="0"/>
              </a:rPr>
              <a:t>MATERIALES CERÁMICOS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557338"/>
            <a:ext cx="3827463" cy="4852987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800" dirty="0" smtClean="0">
                <a:latin typeface="Arial" charset="0"/>
              </a:rPr>
              <a:t>• </a:t>
            </a:r>
            <a:r>
              <a:rPr lang="en-GB" sz="2800" b="1" dirty="0" err="1" smtClean="0">
                <a:solidFill>
                  <a:srgbClr val="FF99FF"/>
                </a:solidFill>
                <a:latin typeface="Arial" charset="0"/>
              </a:rPr>
              <a:t>Vidrio</a:t>
            </a:r>
            <a:r>
              <a:rPr lang="en-GB" sz="2800" dirty="0" smtClean="0">
                <a:latin typeface="Arial" charset="0"/>
              </a:rPr>
              <a:t>: </a:t>
            </a:r>
            <a:r>
              <a:rPr lang="en-GB" sz="2800" dirty="0" err="1" smtClean="0">
                <a:latin typeface="Arial" charset="0"/>
              </a:rPr>
              <a:t>producto</a:t>
            </a:r>
            <a:endParaRPr lang="en-GB" sz="2800" dirty="0" smtClean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800" dirty="0" err="1" smtClean="0">
                <a:latin typeface="Arial" charset="0"/>
              </a:rPr>
              <a:t>inorgánico</a:t>
            </a:r>
            <a:r>
              <a:rPr lang="en-GB" sz="2800" dirty="0" smtClean="0">
                <a:latin typeface="Arial" charset="0"/>
              </a:rPr>
              <a:t> </a:t>
            </a:r>
            <a:r>
              <a:rPr lang="en-GB" sz="2800" dirty="0" err="1" smtClean="0">
                <a:latin typeface="Arial" charset="0"/>
              </a:rPr>
              <a:t>que</a:t>
            </a:r>
            <a:r>
              <a:rPr lang="en-GB" sz="2800" dirty="0" smtClean="0">
                <a:latin typeface="Arial" charset="0"/>
              </a:rPr>
              <a:t> se ha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800" dirty="0" err="1" smtClean="0">
                <a:latin typeface="Arial" charset="0"/>
              </a:rPr>
              <a:t>enfriado</a:t>
            </a:r>
            <a:r>
              <a:rPr lang="en-GB" sz="2800" dirty="0" smtClean="0">
                <a:latin typeface="Arial" charset="0"/>
              </a:rPr>
              <a:t> a </a:t>
            </a:r>
            <a:r>
              <a:rPr lang="en-GB" sz="2800" dirty="0" err="1" smtClean="0">
                <a:latin typeface="Arial" charset="0"/>
              </a:rPr>
              <a:t>una</a:t>
            </a:r>
            <a:endParaRPr lang="en-GB" sz="2800" dirty="0" smtClean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800" dirty="0" err="1" smtClean="0">
                <a:latin typeface="Arial" charset="0"/>
              </a:rPr>
              <a:t>condición</a:t>
            </a:r>
            <a:r>
              <a:rPr lang="en-GB" sz="2800" dirty="0" smtClean="0">
                <a:latin typeface="Arial" charset="0"/>
              </a:rPr>
              <a:t> </a:t>
            </a:r>
            <a:r>
              <a:rPr lang="en-GB" sz="2800" dirty="0" err="1" smtClean="0">
                <a:latin typeface="Arial" charset="0"/>
              </a:rPr>
              <a:t>cristalina</a:t>
            </a:r>
            <a:endParaRPr lang="en-GB" sz="2800" dirty="0" smtClean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800" dirty="0" smtClean="0">
                <a:latin typeface="Arial" charset="0"/>
              </a:rPr>
              <a:t>(SiO</a:t>
            </a:r>
            <a:r>
              <a:rPr lang="en-GB" sz="2800" baseline="-25000" dirty="0" smtClean="0">
                <a:latin typeface="Arial" charset="0"/>
              </a:rPr>
              <a:t>2</a:t>
            </a:r>
            <a:r>
              <a:rPr lang="en-GB" sz="2800" dirty="0" smtClean="0">
                <a:latin typeface="Arial" charset="0"/>
              </a:rPr>
              <a:t>).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GB" sz="2800" dirty="0" smtClean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800" dirty="0" smtClean="0">
                <a:latin typeface="Arial" charset="0"/>
              </a:rPr>
              <a:t>• </a:t>
            </a:r>
            <a:r>
              <a:rPr lang="en-GB" sz="2800" b="1" dirty="0" err="1" smtClean="0">
                <a:solidFill>
                  <a:srgbClr val="FF99FF"/>
                </a:solidFill>
                <a:latin typeface="Arial" charset="0"/>
              </a:rPr>
              <a:t>Cerámicas</a:t>
            </a:r>
            <a:r>
              <a:rPr lang="en-GB" sz="2800" dirty="0" smtClean="0">
                <a:latin typeface="Arial" charset="0"/>
              </a:rPr>
              <a:t>: </a:t>
            </a:r>
            <a:r>
              <a:rPr lang="en-GB" sz="2800" dirty="0" err="1" smtClean="0">
                <a:latin typeface="Arial" charset="0"/>
              </a:rPr>
              <a:t>sólidos</a:t>
            </a:r>
            <a:endParaRPr lang="en-GB" sz="2800" dirty="0" smtClean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800" dirty="0" err="1" smtClean="0">
                <a:latin typeface="Arial" charset="0"/>
              </a:rPr>
              <a:t>inorgánicos</a:t>
            </a:r>
            <a:endParaRPr lang="en-GB" sz="2800" dirty="0" smtClean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800" dirty="0" err="1" smtClean="0">
                <a:latin typeface="Arial" charset="0"/>
              </a:rPr>
              <a:t>policristalinos</a:t>
            </a:r>
            <a:r>
              <a:rPr lang="en-GB" sz="2800" dirty="0" smtClean="0">
                <a:latin typeface="Arial" charset="0"/>
              </a:rPr>
              <a:t>. (Al</a:t>
            </a:r>
            <a:r>
              <a:rPr lang="en-GB" sz="2800" baseline="-25000" dirty="0" smtClean="0">
                <a:latin typeface="Arial" charset="0"/>
              </a:rPr>
              <a:t>2</a:t>
            </a:r>
            <a:r>
              <a:rPr lang="en-GB" sz="2800" dirty="0" smtClean="0">
                <a:latin typeface="Arial" charset="0"/>
              </a:rPr>
              <a:t>O</a:t>
            </a:r>
            <a:r>
              <a:rPr lang="en-GB" sz="2800" baseline="-25000" dirty="0" smtClean="0">
                <a:latin typeface="Arial" charset="0"/>
              </a:rPr>
              <a:t>3</a:t>
            </a:r>
            <a:r>
              <a:rPr lang="en-GB" sz="2800" dirty="0" smtClean="0">
                <a:latin typeface="Arial" charset="0"/>
              </a:rPr>
              <a:t>,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800" dirty="0" smtClean="0">
                <a:latin typeface="Arial" charset="0"/>
              </a:rPr>
              <a:t>SiO</a:t>
            </a:r>
            <a:r>
              <a:rPr lang="en-GB" sz="2800" baseline="-25000" dirty="0" smtClean="0">
                <a:latin typeface="Arial" charset="0"/>
              </a:rPr>
              <a:t>2</a:t>
            </a:r>
            <a:r>
              <a:rPr lang="en-GB" sz="2800" dirty="0" smtClean="0">
                <a:latin typeface="Arial" charset="0"/>
              </a:rPr>
              <a:t>, Si</a:t>
            </a:r>
            <a:r>
              <a:rPr lang="en-GB" sz="2800" baseline="-25000" dirty="0" smtClean="0">
                <a:latin typeface="Arial" charset="0"/>
              </a:rPr>
              <a:t>3</a:t>
            </a:r>
            <a:r>
              <a:rPr lang="en-GB" sz="2800" dirty="0" smtClean="0">
                <a:latin typeface="Arial" charset="0"/>
              </a:rPr>
              <a:t>N</a:t>
            </a:r>
            <a:r>
              <a:rPr lang="en-GB" sz="2800" baseline="-25000" dirty="0" smtClean="0">
                <a:latin typeface="Arial" charset="0"/>
              </a:rPr>
              <a:t>4</a:t>
            </a:r>
            <a:r>
              <a:rPr lang="en-GB" sz="2800" dirty="0" smtClean="0">
                <a:latin typeface="Arial" charset="0"/>
              </a:rPr>
              <a:t>, </a:t>
            </a:r>
            <a:r>
              <a:rPr lang="en-GB" sz="2800" dirty="0" err="1" smtClean="0">
                <a:latin typeface="Arial" charset="0"/>
              </a:rPr>
              <a:t>SiC</a:t>
            </a:r>
            <a:r>
              <a:rPr lang="en-GB" sz="2800" dirty="0" smtClean="0">
                <a:latin typeface="Arial" charset="0"/>
              </a:rPr>
              <a:t>)</a:t>
            </a:r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700213"/>
            <a:ext cx="3095625" cy="20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149725"/>
            <a:ext cx="2808288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88913"/>
            <a:ext cx="7210425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en-GB" sz="2800" dirty="0" smtClean="0">
                <a:solidFill>
                  <a:srgbClr val="FFCC00"/>
                </a:solidFill>
                <a:latin typeface="Arial" charset="0"/>
              </a:rPr>
              <a:t>CRISTALES LÍQUIDOS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079500"/>
            <a:ext cx="4681538" cy="5589588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GB" sz="2400" dirty="0" smtClean="0"/>
              <a:t>    </a:t>
            </a:r>
            <a:r>
              <a:rPr lang="en-GB" sz="2400" dirty="0" smtClean="0">
                <a:latin typeface="Arial" charset="0"/>
              </a:rPr>
              <a:t>Un </a:t>
            </a:r>
            <a:r>
              <a:rPr lang="en-GB" sz="2400" dirty="0" err="1" smtClean="0">
                <a:latin typeface="Arial" charset="0"/>
              </a:rPr>
              <a:t>cristal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es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precisamente</a:t>
            </a:r>
            <a:r>
              <a:rPr lang="en-GB" sz="2400" dirty="0" smtClean="0">
                <a:latin typeface="Arial" charset="0"/>
              </a:rPr>
              <a:t> lo </a:t>
            </a:r>
            <a:r>
              <a:rPr lang="en-GB" sz="2400" dirty="0" err="1" smtClean="0">
                <a:latin typeface="Arial" charset="0"/>
              </a:rPr>
              <a:t>opuesto</a:t>
            </a:r>
            <a:r>
              <a:rPr lang="en-GB" sz="2400" dirty="0" smtClean="0">
                <a:latin typeface="Arial" charset="0"/>
              </a:rPr>
              <a:t> a un </a:t>
            </a:r>
            <a:r>
              <a:rPr lang="en-GB" sz="2400" dirty="0" err="1" smtClean="0">
                <a:latin typeface="Arial" charset="0"/>
              </a:rPr>
              <a:t>líquido</a:t>
            </a:r>
            <a:r>
              <a:rPr lang="en-GB" sz="2400" dirty="0" smtClean="0">
                <a:latin typeface="Arial" charset="0"/>
              </a:rPr>
              <a:t>. Y sin embargo </a:t>
            </a:r>
            <a:r>
              <a:rPr lang="en-GB" sz="2400" dirty="0" err="1" smtClean="0">
                <a:latin typeface="Arial" charset="0"/>
              </a:rPr>
              <a:t>existen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sustancias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reales</a:t>
            </a:r>
            <a:r>
              <a:rPr lang="en-GB" sz="2400" dirty="0" smtClean="0">
                <a:latin typeface="Arial" charset="0"/>
              </a:rPr>
              <a:t>, los </a:t>
            </a:r>
            <a:r>
              <a:rPr lang="en-GB" sz="2400" dirty="0" err="1" smtClean="0">
                <a:solidFill>
                  <a:srgbClr val="FFFF00"/>
                </a:solidFill>
                <a:latin typeface="Arial" charset="0"/>
              </a:rPr>
              <a:t>cristales</a:t>
            </a:r>
            <a:r>
              <a:rPr lang="en-GB" sz="2400" dirty="0" smtClean="0">
                <a:solidFill>
                  <a:srgbClr val="FFFF00"/>
                </a:solidFill>
                <a:latin typeface="Arial" charset="0"/>
              </a:rPr>
              <a:t> </a:t>
            </a:r>
            <a:r>
              <a:rPr lang="en-GB" sz="2400" dirty="0" err="1" smtClean="0">
                <a:solidFill>
                  <a:srgbClr val="FFFF00"/>
                </a:solidFill>
                <a:latin typeface="Arial" charset="0"/>
              </a:rPr>
              <a:t>líquidos</a:t>
            </a:r>
            <a:r>
              <a:rPr lang="en-GB" sz="2400" dirty="0" smtClean="0">
                <a:latin typeface="Arial" charset="0"/>
              </a:rPr>
              <a:t>, </a:t>
            </a:r>
            <a:r>
              <a:rPr lang="en-GB" sz="2400" dirty="0" err="1" smtClean="0">
                <a:latin typeface="Arial" charset="0"/>
              </a:rPr>
              <a:t>que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exhiben</a:t>
            </a:r>
            <a:r>
              <a:rPr lang="en-GB" sz="2400" dirty="0" smtClean="0">
                <a:latin typeface="Arial" charset="0"/>
              </a:rPr>
              <a:t> la </a:t>
            </a:r>
            <a:r>
              <a:rPr lang="en-GB" sz="2400" dirty="0" err="1" smtClean="0">
                <a:solidFill>
                  <a:srgbClr val="FFFF00"/>
                </a:solidFill>
                <a:latin typeface="Arial" charset="0"/>
              </a:rPr>
              <a:t>dualidad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solidFill>
                  <a:srgbClr val="FFFF00"/>
                </a:solidFill>
                <a:latin typeface="Arial" charset="0"/>
              </a:rPr>
              <a:t>sólido-líquido</a:t>
            </a:r>
            <a:r>
              <a:rPr lang="en-GB" sz="2400" dirty="0" smtClean="0">
                <a:latin typeface="Arial" charset="0"/>
              </a:rPr>
              <a:t>, </a:t>
            </a:r>
            <a:r>
              <a:rPr lang="en-GB" sz="2400" dirty="0" err="1" smtClean="0">
                <a:latin typeface="Arial" charset="0"/>
              </a:rPr>
              <a:t>es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decir</a:t>
            </a:r>
            <a:r>
              <a:rPr lang="en-GB" sz="2400" dirty="0" smtClean="0">
                <a:latin typeface="Arial" charset="0"/>
              </a:rPr>
              <a:t>, </a:t>
            </a:r>
            <a:r>
              <a:rPr lang="en-GB" sz="2400" dirty="0" err="1" smtClean="0">
                <a:latin typeface="Arial" charset="0"/>
              </a:rPr>
              <a:t>que</a:t>
            </a:r>
            <a:r>
              <a:rPr lang="en-GB" sz="2400" dirty="0" smtClean="0">
                <a:latin typeface="Arial" charset="0"/>
              </a:rPr>
              <a:t>, </a:t>
            </a:r>
            <a:r>
              <a:rPr lang="en-GB" sz="2400" dirty="0" err="1" smtClean="0">
                <a:latin typeface="Arial" charset="0"/>
              </a:rPr>
              <a:t>simultáneamente</a:t>
            </a:r>
            <a:r>
              <a:rPr lang="en-GB" sz="2400" dirty="0" smtClean="0">
                <a:latin typeface="Arial" charset="0"/>
              </a:rPr>
              <a:t>, </a:t>
            </a:r>
            <a:r>
              <a:rPr lang="en-GB" sz="2400" dirty="0" err="1" smtClean="0">
                <a:latin typeface="Arial" charset="0"/>
              </a:rPr>
              <a:t>poseen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propiedades</a:t>
            </a:r>
            <a:r>
              <a:rPr lang="en-GB" sz="2400" dirty="0" smtClean="0">
                <a:latin typeface="Arial" charset="0"/>
              </a:rPr>
              <a:t> de los </a:t>
            </a:r>
            <a:r>
              <a:rPr lang="en-GB" sz="2400" dirty="0" err="1" smtClean="0">
                <a:latin typeface="Arial" charset="0"/>
              </a:rPr>
              <a:t>líquidos</a:t>
            </a:r>
            <a:r>
              <a:rPr lang="en-GB" sz="2400" dirty="0" smtClean="0">
                <a:latin typeface="Arial" charset="0"/>
              </a:rPr>
              <a:t>, </a:t>
            </a:r>
            <a:r>
              <a:rPr lang="en-GB" sz="2400" dirty="0" err="1" smtClean="0">
                <a:latin typeface="Arial" charset="0"/>
              </a:rPr>
              <a:t>fluidez</a:t>
            </a:r>
            <a:r>
              <a:rPr lang="en-GB" sz="2400" dirty="0" smtClean="0">
                <a:latin typeface="Arial" charset="0"/>
              </a:rPr>
              <a:t> y </a:t>
            </a:r>
            <a:r>
              <a:rPr lang="en-GB" sz="2400" dirty="0" err="1" smtClean="0">
                <a:latin typeface="Arial" charset="0"/>
              </a:rPr>
              <a:t>viscosidad</a:t>
            </a:r>
            <a:r>
              <a:rPr lang="en-GB" sz="2400" dirty="0" smtClean="0">
                <a:latin typeface="Arial" charset="0"/>
              </a:rPr>
              <a:t>, y </a:t>
            </a:r>
            <a:r>
              <a:rPr lang="en-GB" sz="2400" dirty="0" err="1" smtClean="0">
                <a:latin typeface="Arial" charset="0"/>
              </a:rPr>
              <a:t>propiedades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ópticas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que</a:t>
            </a:r>
            <a:r>
              <a:rPr lang="en-GB" sz="2400" dirty="0" smtClean="0">
                <a:latin typeface="Arial" charset="0"/>
              </a:rPr>
              <a:t> se </a:t>
            </a:r>
            <a:r>
              <a:rPr lang="en-GB" sz="2400" dirty="0" err="1" smtClean="0">
                <a:latin typeface="Arial" charset="0"/>
              </a:rPr>
              <a:t>parecen</a:t>
            </a:r>
            <a:r>
              <a:rPr lang="en-GB" sz="2400" dirty="0" smtClean="0">
                <a:latin typeface="Arial" charset="0"/>
              </a:rPr>
              <a:t> de </a:t>
            </a:r>
            <a:r>
              <a:rPr lang="en-GB" sz="2400" dirty="0" err="1" smtClean="0">
                <a:latin typeface="Arial" charset="0"/>
              </a:rPr>
              <a:t>modo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asombroso</a:t>
            </a:r>
            <a:r>
              <a:rPr lang="en-GB" sz="2400" dirty="0" smtClean="0">
                <a:latin typeface="Arial" charset="0"/>
              </a:rPr>
              <a:t> a </a:t>
            </a:r>
            <a:r>
              <a:rPr lang="en-GB" sz="2400" dirty="0" err="1" smtClean="0">
                <a:latin typeface="Arial" charset="0"/>
              </a:rPr>
              <a:t>las</a:t>
            </a:r>
            <a:r>
              <a:rPr lang="en-GB" sz="2400" dirty="0" smtClean="0">
                <a:latin typeface="Arial" charset="0"/>
              </a:rPr>
              <a:t> de los </a:t>
            </a:r>
            <a:r>
              <a:rPr lang="en-GB" sz="2400" dirty="0" err="1" smtClean="0">
                <a:latin typeface="Arial" charset="0"/>
              </a:rPr>
              <a:t>cristales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como</a:t>
            </a:r>
            <a:r>
              <a:rPr lang="en-GB" sz="2400" dirty="0" smtClean="0">
                <a:latin typeface="Arial" charset="0"/>
              </a:rPr>
              <a:t>, </a:t>
            </a:r>
            <a:r>
              <a:rPr lang="en-GB" sz="2400" dirty="0" err="1" smtClean="0">
                <a:latin typeface="Arial" charset="0"/>
              </a:rPr>
              <a:t>por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ejemplo</a:t>
            </a:r>
            <a:r>
              <a:rPr lang="en-GB" sz="2400" dirty="0" smtClean="0">
                <a:latin typeface="Arial" charset="0"/>
              </a:rPr>
              <a:t>, </a:t>
            </a:r>
            <a:r>
              <a:rPr lang="en-GB" sz="2400" dirty="0" err="1" smtClean="0">
                <a:latin typeface="Arial" charset="0"/>
              </a:rPr>
              <a:t>poder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reflejar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colores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diferentes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dependiendo</a:t>
            </a:r>
            <a:r>
              <a:rPr lang="en-GB" sz="2400" dirty="0" smtClean="0">
                <a:latin typeface="Arial" charset="0"/>
              </a:rPr>
              <a:t> del </a:t>
            </a:r>
            <a:r>
              <a:rPr lang="en-GB" sz="2400" dirty="0" err="1" smtClean="0">
                <a:latin typeface="Arial" charset="0"/>
              </a:rPr>
              <a:t>ángulo</a:t>
            </a:r>
            <a:r>
              <a:rPr lang="en-GB" sz="2400" dirty="0" smtClean="0">
                <a:latin typeface="Arial" charset="0"/>
              </a:rPr>
              <a:t> </a:t>
            </a:r>
            <a:r>
              <a:rPr lang="en-GB" sz="2400" dirty="0" err="1" smtClean="0">
                <a:latin typeface="Arial" charset="0"/>
              </a:rPr>
              <a:t>bajo</a:t>
            </a:r>
            <a:r>
              <a:rPr lang="en-GB" sz="2400" dirty="0" smtClean="0">
                <a:latin typeface="Arial" charset="0"/>
              </a:rPr>
              <a:t> el </a:t>
            </a:r>
            <a:r>
              <a:rPr lang="en-GB" sz="2400" dirty="0" err="1" smtClean="0">
                <a:latin typeface="Arial" charset="0"/>
              </a:rPr>
              <a:t>cual</a:t>
            </a:r>
            <a:r>
              <a:rPr lang="en-GB" sz="2400" dirty="0" smtClean="0">
                <a:latin typeface="Arial" charset="0"/>
              </a:rPr>
              <a:t> se les observe. </a:t>
            </a:r>
          </a:p>
        </p:txBody>
      </p:sp>
      <p:pic>
        <p:nvPicPr>
          <p:cNvPr id="103428" name="Picture 4" descr="liquido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196975"/>
            <a:ext cx="2808288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Picture 5" descr="LSP-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357563"/>
            <a:ext cx="27908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GB" sz="2800" dirty="0" smtClean="0">
                <a:solidFill>
                  <a:schemeClr val="folHlink"/>
                </a:solidFill>
                <a:latin typeface="Arial" charset="0"/>
              </a:rPr>
              <a:t>  </a:t>
            </a:r>
            <a:r>
              <a:rPr lang="en-GB" sz="2800" dirty="0" smtClean="0">
                <a:solidFill>
                  <a:srgbClr val="FFCC00"/>
                </a:solidFill>
                <a:latin typeface="Arial" charset="0"/>
              </a:rPr>
              <a:t>SUPERCONDUCTIVIDAD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412875"/>
            <a:ext cx="4762500" cy="504031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GB" sz="2800" smtClean="0"/>
              <a:t>    </a:t>
            </a:r>
            <a:r>
              <a:rPr lang="en-GB" sz="2800" smtClean="0">
                <a:latin typeface="Arial" charset="0"/>
              </a:rPr>
              <a:t>Por superconductividad entendemos una propiedad de determinados materiales que por debajo de una temperatura crítica no ofrecen resistencia a la corriente eléctrica. En estas condiciones son capaces de transportar la energía eléctrica sin perdidas... o generar campos magnéticos inmensos. </a:t>
            </a:r>
          </a:p>
        </p:txBody>
      </p:sp>
      <p:pic>
        <p:nvPicPr>
          <p:cNvPr id="104452" name="Picture 5" descr="superconductor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8" b="10648"/>
          <a:stretch>
            <a:fillRect/>
          </a:stretch>
        </p:blipFill>
        <p:spPr bwMode="auto">
          <a:xfrm>
            <a:off x="5214938" y="2071688"/>
            <a:ext cx="34353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333375"/>
            <a:ext cx="641985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es-ES" sz="2800" dirty="0" smtClean="0">
                <a:solidFill>
                  <a:srgbClr val="FFCC00"/>
                </a:solidFill>
                <a:latin typeface="Arial" charset="0"/>
              </a:rPr>
              <a:t>MATERIALES COMPUESTOS</a:t>
            </a:r>
            <a:endParaRPr lang="en-GB" sz="2800" dirty="0" smtClean="0">
              <a:solidFill>
                <a:srgbClr val="FFCC00"/>
              </a:solidFill>
              <a:latin typeface="Arial" charset="0"/>
            </a:endParaRPr>
          </a:p>
        </p:txBody>
      </p:sp>
      <p:grpSp>
        <p:nvGrpSpPr>
          <p:cNvPr id="105475" name="Group 4"/>
          <p:cNvGrpSpPr>
            <a:grpSpLocks/>
          </p:cNvGrpSpPr>
          <p:nvPr/>
        </p:nvGrpSpPr>
        <p:grpSpPr bwMode="auto">
          <a:xfrm>
            <a:off x="1187450" y="2420938"/>
            <a:ext cx="2447925" cy="2592387"/>
            <a:chOff x="1800" y="10440"/>
            <a:chExt cx="2205" cy="1575"/>
          </a:xfrm>
        </p:grpSpPr>
        <p:pic>
          <p:nvPicPr>
            <p:cNvPr id="105481" name="Picture 5"/>
            <p:cNvPicPr>
              <a:picLocks noChangeAspect="1" noChangeArrowheads="1"/>
            </p:cNvPicPr>
            <p:nvPr/>
          </p:nvPicPr>
          <p:blipFill>
            <a:blip r:embed="rId2">
              <a:lum brigh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" y="10440"/>
              <a:ext cx="2205" cy="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48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" y="11190"/>
              <a:ext cx="2205" cy="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547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076700"/>
            <a:ext cx="27368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412875"/>
            <a:ext cx="2808288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8" name="Text Box 9"/>
          <p:cNvSpPr txBox="1">
            <a:spLocks noChangeArrowheads="1"/>
          </p:cNvSpPr>
          <p:nvPr/>
        </p:nvSpPr>
        <p:spPr bwMode="auto">
          <a:xfrm>
            <a:off x="1258888" y="5013325"/>
            <a:ext cx="230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PE" b="1"/>
              <a:t>FIBRA DE VIDRIO</a:t>
            </a:r>
            <a:r>
              <a:rPr lang="en-GB" altLang="es-PE"/>
              <a:t> </a:t>
            </a:r>
          </a:p>
        </p:txBody>
      </p:sp>
      <p:sp>
        <p:nvSpPr>
          <p:cNvPr id="105479" name="Text Box 10"/>
          <p:cNvSpPr txBox="1">
            <a:spLocks noChangeArrowheads="1"/>
          </p:cNvSpPr>
          <p:nvPr/>
        </p:nvSpPr>
        <p:spPr bwMode="auto">
          <a:xfrm>
            <a:off x="5219700" y="5876925"/>
            <a:ext cx="2519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S" altLang="es-PE" b="1"/>
              <a:t>FIBRA DE CARBONO</a:t>
            </a:r>
            <a:r>
              <a:rPr lang="en-GB" altLang="es-PE"/>
              <a:t> </a:t>
            </a:r>
          </a:p>
        </p:txBody>
      </p:sp>
      <p:sp>
        <p:nvSpPr>
          <p:cNvPr id="105480" name="Text Box 11"/>
          <p:cNvSpPr txBox="1">
            <a:spLocks noChangeArrowheads="1"/>
          </p:cNvSpPr>
          <p:nvPr/>
        </p:nvSpPr>
        <p:spPr bwMode="auto">
          <a:xfrm>
            <a:off x="5651500" y="3284538"/>
            <a:ext cx="17287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s-PE" b="1"/>
              <a:t>KEVLAR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30238"/>
            <a:ext cx="82296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es-ES" sz="2800" dirty="0" smtClean="0">
                <a:solidFill>
                  <a:srgbClr val="FF0000"/>
                </a:solidFill>
                <a:latin typeface="Arial" charset="0"/>
              </a:rPr>
              <a:t>SELECCIÓN DE MATERIALES</a:t>
            </a:r>
            <a:endParaRPr lang="en-GB" sz="2800" dirty="0" smtClean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075613" cy="4708525"/>
          </a:xfrm>
        </p:spPr>
        <p:txBody>
          <a:bodyPr/>
          <a:lstStyle/>
          <a:p>
            <a:pPr marL="0" indent="0" algn="just" eaLnBrk="1" hangingPunct="1">
              <a:buFont typeface="Wingdings" pitchFamily="2" charset="2"/>
              <a:buNone/>
              <a:tabLst>
                <a:tab pos="6465888" algn="l"/>
                <a:tab pos="6553200" algn="l"/>
                <a:tab pos="6727825" algn="l"/>
              </a:tabLst>
              <a:defRPr/>
            </a:pPr>
            <a:r>
              <a:rPr lang="es-ES_tradnl" sz="2800" b="1" dirty="0" smtClean="0">
                <a:latin typeface="Arial" charset="0"/>
              </a:rPr>
              <a:t>-</a:t>
            </a:r>
            <a:r>
              <a:rPr lang="es-ES_tradnl" sz="2800" b="1" dirty="0" smtClean="0">
                <a:solidFill>
                  <a:srgbClr val="FFCC00"/>
                </a:solidFill>
                <a:latin typeface="Arial" charset="0"/>
              </a:rPr>
              <a:t>Búsqueda de información</a:t>
            </a:r>
            <a:r>
              <a:rPr lang="es-ES_tradnl" sz="2800" dirty="0" smtClean="0">
                <a:latin typeface="Arial" charset="0"/>
              </a:rPr>
              <a:t>: Propiedades (dureza, ductilidad, flexibilidad, limites de resistencia, peso, costo).</a:t>
            </a:r>
          </a:p>
          <a:p>
            <a:pPr marL="0" indent="0" algn="just" eaLnBrk="1" hangingPunct="1">
              <a:buFont typeface="Wingdings" pitchFamily="2" charset="2"/>
              <a:buNone/>
              <a:tabLst>
                <a:tab pos="6465888" algn="l"/>
                <a:tab pos="6553200" algn="l"/>
                <a:tab pos="6727825" algn="l"/>
              </a:tabLst>
              <a:defRPr/>
            </a:pPr>
            <a:r>
              <a:rPr lang="es-ES_tradnl" sz="2800" b="1" dirty="0" smtClean="0">
                <a:latin typeface="Arial" charset="0"/>
              </a:rPr>
              <a:t>-</a:t>
            </a:r>
            <a:r>
              <a:rPr lang="es-ES_tradnl" sz="2800" b="1" dirty="0" smtClean="0">
                <a:solidFill>
                  <a:srgbClr val="FFCC00"/>
                </a:solidFill>
                <a:latin typeface="Arial" charset="0"/>
              </a:rPr>
              <a:t>Matriz de comparación y selección</a:t>
            </a:r>
            <a:r>
              <a:rPr lang="es-ES_tradnl" sz="2800" dirty="0" smtClean="0">
                <a:latin typeface="Arial" charset="0"/>
              </a:rPr>
              <a:t>: Se asignan ponderaciones a cada propiedad según la aplicación.</a:t>
            </a:r>
          </a:p>
          <a:p>
            <a:pPr marL="0" indent="0" algn="just" eaLnBrk="1" hangingPunct="1">
              <a:buFont typeface="Wingdings" pitchFamily="2" charset="2"/>
              <a:buNone/>
              <a:tabLst>
                <a:tab pos="6465888" algn="l"/>
                <a:tab pos="6553200" algn="l"/>
                <a:tab pos="6727825" algn="l"/>
              </a:tabLst>
              <a:defRPr/>
            </a:pPr>
            <a:r>
              <a:rPr lang="es-ES_tradnl" sz="2800" b="1" dirty="0" smtClean="0">
                <a:latin typeface="Arial" charset="0"/>
              </a:rPr>
              <a:t>-</a:t>
            </a:r>
            <a:r>
              <a:rPr lang="es-ES_tradnl" sz="2800" b="1" dirty="0" smtClean="0">
                <a:solidFill>
                  <a:srgbClr val="FFCC00"/>
                </a:solidFill>
                <a:latin typeface="Arial" charset="0"/>
              </a:rPr>
              <a:t>Selección</a:t>
            </a:r>
            <a:r>
              <a:rPr lang="es-ES_tradnl" sz="2800" dirty="0" smtClean="0">
                <a:solidFill>
                  <a:srgbClr val="FFFF00"/>
                </a:solidFill>
                <a:latin typeface="Arial" charset="0"/>
              </a:rPr>
              <a:t>:</a:t>
            </a:r>
            <a:r>
              <a:rPr lang="es-ES_tradnl" sz="2800" dirty="0" smtClean="0">
                <a:latin typeface="Arial" charset="0"/>
              </a:rPr>
              <a:t> Se selecciona el material disponible que cumpla con el mayor número de requerimientos</a:t>
            </a:r>
            <a:r>
              <a:rPr lang="en-GB" dirty="0" smtClean="0"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ón">
  <a:themeElements>
    <a:clrScheme name="Telón 6">
      <a:dk1>
        <a:srgbClr val="0A6866"/>
      </a:dk1>
      <a:lt1>
        <a:srgbClr val="FFFFFF"/>
      </a:lt1>
      <a:dk2>
        <a:srgbClr val="0D8784"/>
      </a:dk2>
      <a:lt2>
        <a:srgbClr val="B8DEC6"/>
      </a:lt2>
      <a:accent1>
        <a:srgbClr val="3C7652"/>
      </a:accent1>
      <a:accent2>
        <a:srgbClr val="005250"/>
      </a:accent2>
      <a:accent3>
        <a:srgbClr val="AAC3C2"/>
      </a:accent3>
      <a:accent4>
        <a:srgbClr val="DADADA"/>
      </a:accent4>
      <a:accent5>
        <a:srgbClr val="AFBDB3"/>
      </a:accent5>
      <a:accent6>
        <a:srgbClr val="004948"/>
      </a:accent6>
      <a:hlink>
        <a:srgbClr val="00E0A5"/>
      </a:hlink>
      <a:folHlink>
        <a:srgbClr val="00CCFF"/>
      </a:folHlink>
    </a:clrScheme>
    <a:fontScheme name="Teló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lón 1">
        <a:dk1>
          <a:srgbClr val="602000"/>
        </a:dk1>
        <a:lt1>
          <a:srgbClr val="FFFFFF"/>
        </a:lt1>
        <a:dk2>
          <a:srgbClr val="800000"/>
        </a:dk2>
        <a:lt2>
          <a:srgbClr val="FFFFCC"/>
        </a:lt2>
        <a:accent1>
          <a:srgbClr val="FF3300"/>
        </a:accent1>
        <a:accent2>
          <a:srgbClr val="000000"/>
        </a:accent2>
        <a:accent3>
          <a:srgbClr val="C0AAAA"/>
        </a:accent3>
        <a:accent4>
          <a:srgbClr val="DADADA"/>
        </a:accent4>
        <a:accent5>
          <a:srgbClr val="FFADAA"/>
        </a:accent5>
        <a:accent6>
          <a:srgbClr val="000000"/>
        </a:accent6>
        <a:hlink>
          <a:srgbClr val="EBF25A"/>
        </a:hlink>
        <a:folHlink>
          <a:srgbClr val="F2AA6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lón 2">
        <a:dk1>
          <a:srgbClr val="000066"/>
        </a:dk1>
        <a:lt1>
          <a:srgbClr val="FFFFFF"/>
        </a:lt1>
        <a:dk2>
          <a:srgbClr val="000099"/>
        </a:dk2>
        <a:lt2>
          <a:srgbClr val="D8F6F8"/>
        </a:lt2>
        <a:accent1>
          <a:srgbClr val="0099FF"/>
        </a:accent1>
        <a:accent2>
          <a:srgbClr val="00003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34"/>
        </a:accent6>
        <a:hlink>
          <a:srgbClr val="DDD925"/>
        </a:hlink>
        <a:folHlink>
          <a:srgbClr val="72C6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lón 3">
        <a:dk1>
          <a:srgbClr val="4C3D57"/>
        </a:dk1>
        <a:lt1>
          <a:srgbClr val="FFFFFF"/>
        </a:lt1>
        <a:dk2>
          <a:srgbClr val="660066"/>
        </a:dk2>
        <a:lt2>
          <a:srgbClr val="FDFBE3"/>
        </a:lt2>
        <a:accent1>
          <a:srgbClr val="976C9E"/>
        </a:accent1>
        <a:accent2>
          <a:srgbClr val="1E1822"/>
        </a:accent2>
        <a:accent3>
          <a:srgbClr val="B8AAB8"/>
        </a:accent3>
        <a:accent4>
          <a:srgbClr val="DADADA"/>
        </a:accent4>
        <a:accent5>
          <a:srgbClr val="C9BACC"/>
        </a:accent5>
        <a:accent6>
          <a:srgbClr val="1A151E"/>
        </a:accent6>
        <a:hlink>
          <a:srgbClr val="D8C460"/>
        </a:hlink>
        <a:folHlink>
          <a:srgbClr val="C3C2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lón 4">
        <a:dk1>
          <a:srgbClr val="334D3F"/>
        </a:dk1>
        <a:lt1>
          <a:srgbClr val="FFFFFF"/>
        </a:lt1>
        <a:dk2>
          <a:srgbClr val="008000"/>
        </a:dk2>
        <a:lt2>
          <a:srgbClr val="D3F1DB"/>
        </a:lt2>
        <a:accent1>
          <a:srgbClr val="4A6D84"/>
        </a:accent1>
        <a:accent2>
          <a:srgbClr val="213329"/>
        </a:accent2>
        <a:accent3>
          <a:srgbClr val="AAC0AA"/>
        </a:accent3>
        <a:accent4>
          <a:srgbClr val="DADADA"/>
        </a:accent4>
        <a:accent5>
          <a:srgbClr val="B1BAC2"/>
        </a:accent5>
        <a:accent6>
          <a:srgbClr val="1D2D24"/>
        </a:accent6>
        <a:hlink>
          <a:srgbClr val="F0B100"/>
        </a:hlink>
        <a:folHlink>
          <a:srgbClr val="C3710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lón 5">
        <a:dk1>
          <a:srgbClr val="566858"/>
        </a:dk1>
        <a:lt1>
          <a:srgbClr val="FFFFFF"/>
        </a:lt1>
        <a:dk2>
          <a:srgbClr val="6D8771"/>
        </a:dk2>
        <a:lt2>
          <a:srgbClr val="ECECB2"/>
        </a:lt2>
        <a:accent1>
          <a:srgbClr val="76A571"/>
        </a:accent1>
        <a:accent2>
          <a:srgbClr val="465648"/>
        </a:accent2>
        <a:accent3>
          <a:srgbClr val="BAC3BB"/>
        </a:accent3>
        <a:accent4>
          <a:srgbClr val="DADADA"/>
        </a:accent4>
        <a:accent5>
          <a:srgbClr val="BDCFBB"/>
        </a:accent5>
        <a:accent6>
          <a:srgbClr val="3F4D40"/>
        </a:accent6>
        <a:hlink>
          <a:srgbClr val="FFDC0B"/>
        </a:hlink>
        <a:folHlink>
          <a:srgbClr val="FC991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lón 6">
        <a:dk1>
          <a:srgbClr val="0A6866"/>
        </a:dk1>
        <a:lt1>
          <a:srgbClr val="FFFFFF"/>
        </a:lt1>
        <a:dk2>
          <a:srgbClr val="0D8784"/>
        </a:dk2>
        <a:lt2>
          <a:srgbClr val="B8DEC6"/>
        </a:lt2>
        <a:accent1>
          <a:srgbClr val="3C7652"/>
        </a:accent1>
        <a:accent2>
          <a:srgbClr val="005250"/>
        </a:accent2>
        <a:accent3>
          <a:srgbClr val="AAC3C2"/>
        </a:accent3>
        <a:accent4>
          <a:srgbClr val="DADADA"/>
        </a:accent4>
        <a:accent5>
          <a:srgbClr val="AFBDB3"/>
        </a:accent5>
        <a:accent6>
          <a:srgbClr val="004948"/>
        </a:accent6>
        <a:hlink>
          <a:srgbClr val="00E0A5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lón 7">
        <a:dk1>
          <a:srgbClr val="50688C"/>
        </a:dk1>
        <a:lt1>
          <a:srgbClr val="FFFFFF"/>
        </a:lt1>
        <a:dk2>
          <a:srgbClr val="6E87AC"/>
        </a:dk2>
        <a:lt2>
          <a:srgbClr val="FFFFFF"/>
        </a:lt2>
        <a:accent1>
          <a:srgbClr val="376EA5"/>
        </a:accent1>
        <a:accent2>
          <a:srgbClr val="445876"/>
        </a:accent2>
        <a:accent3>
          <a:srgbClr val="BAC3D2"/>
        </a:accent3>
        <a:accent4>
          <a:srgbClr val="DADADA"/>
        </a:accent4>
        <a:accent5>
          <a:srgbClr val="AEBACF"/>
        </a:accent5>
        <a:accent6>
          <a:srgbClr val="3D4F6A"/>
        </a:accent6>
        <a:hlink>
          <a:srgbClr val="66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lón 8">
        <a:dk1>
          <a:srgbClr val="000000"/>
        </a:dk1>
        <a:lt1>
          <a:srgbClr val="DDDCC5"/>
        </a:lt1>
        <a:dk2>
          <a:srgbClr val="000000"/>
        </a:dk2>
        <a:lt2>
          <a:srgbClr val="C9C6A5"/>
        </a:lt2>
        <a:accent1>
          <a:srgbClr val="C0C0C0"/>
        </a:accent1>
        <a:accent2>
          <a:srgbClr val="B0AC90"/>
        </a:accent2>
        <a:accent3>
          <a:srgbClr val="EBEBDF"/>
        </a:accent3>
        <a:accent4>
          <a:srgbClr val="000000"/>
        </a:accent4>
        <a:accent5>
          <a:srgbClr val="DCDCDC"/>
        </a:accent5>
        <a:accent6>
          <a:srgbClr val="9F9B82"/>
        </a:accent6>
        <a:hlink>
          <a:srgbClr val="666699"/>
        </a:hlink>
        <a:folHlink>
          <a:srgbClr val="905C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ón 9">
        <a:dk1>
          <a:srgbClr val="000000"/>
        </a:dk1>
        <a:lt1>
          <a:srgbClr val="FFFFFF"/>
        </a:lt1>
        <a:dk2>
          <a:srgbClr val="000099"/>
        </a:dk2>
        <a:lt2>
          <a:srgbClr val="DDDDDD"/>
        </a:lt2>
        <a:accent1>
          <a:srgbClr val="C6D4D4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DFE6E6"/>
        </a:accent5>
        <a:accent6>
          <a:srgbClr val="AEAEAE"/>
        </a:accent6>
        <a:hlink>
          <a:srgbClr val="6600FF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5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ecuencia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ecuencia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cuencia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cuencia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cuencia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cuencia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cuencia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cuencia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cuencia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cuencia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Curtain Call</Template>
  <TotalTime>8690</TotalTime>
  <Words>3775</Words>
  <Application>Microsoft Office PowerPoint</Application>
  <PresentationFormat>Presentación en pantalla (4:3)</PresentationFormat>
  <Paragraphs>546</Paragraphs>
  <Slides>101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2</vt:i4>
      </vt:variant>
      <vt:variant>
        <vt:lpstr>Servidores OLE incrustados</vt:lpstr>
      </vt:variant>
      <vt:variant>
        <vt:i4>4</vt:i4>
      </vt:variant>
      <vt:variant>
        <vt:lpstr>Títulos de diapositiva</vt:lpstr>
      </vt:variant>
      <vt:variant>
        <vt:i4>101</vt:i4>
      </vt:variant>
    </vt:vector>
  </HeadingPairs>
  <TitlesOfParts>
    <vt:vector size="107" baseType="lpstr">
      <vt:lpstr>Telón</vt:lpstr>
      <vt:lpstr>Tema5</vt:lpstr>
      <vt:lpstr>Imagen de mapa de bits</vt:lpstr>
      <vt:lpstr>Ecuación</vt:lpstr>
      <vt:lpstr>Document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CÚBICA SIMPLE (CS) Ejemplo: α-Po, Hg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   DEFECTOS DE PLANO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DE UN SEMICONDUCTOR</vt:lpstr>
      <vt:lpstr>NIVELES ENERGÉTICOS </vt:lpstr>
      <vt:lpstr>Presentación de PowerPoint</vt:lpstr>
      <vt:lpstr>BANDAS DE ENERGÍA</vt:lpstr>
      <vt:lpstr>BANDAS DE ENERGÍA DE UN SEMICONDUTOR</vt:lpstr>
      <vt:lpstr>Presentación de PowerPoint</vt:lpstr>
      <vt:lpstr>TIPOS DE SEMICONDUCTORES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MATERIALES CERÁMICOS</vt:lpstr>
      <vt:lpstr>CRISTALES LÍQUIDOS</vt:lpstr>
      <vt:lpstr>  SUPERCONDUCTIVIDAD</vt:lpstr>
      <vt:lpstr>MATERIALES COMPUESTOS</vt:lpstr>
      <vt:lpstr>SELECCIÓN DE MATERIALES</vt:lpstr>
      <vt:lpstr>Presentación de PowerPoint</vt:lpstr>
      <vt:lpstr>Presentación de PowerPoint</vt:lpstr>
    </vt:vector>
  </TitlesOfParts>
  <Company>MALDONADO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RUTH</dc:creator>
  <cp:lastModifiedBy>RUTH</cp:lastModifiedBy>
  <cp:revision>487</cp:revision>
  <dcterms:created xsi:type="dcterms:W3CDTF">2006-01-25T03:01:46Z</dcterms:created>
  <dcterms:modified xsi:type="dcterms:W3CDTF">2016-05-23T05:14:56Z</dcterms:modified>
</cp:coreProperties>
</file>